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1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7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19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39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4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8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0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B80A-F974-4646-B18D-7FCCF802CCE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E2AC8C-943A-44EB-89E6-73E4CBDC40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9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vaping360/1634806993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16DC8D2-A4E7-1981-F900-909397DBB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chemeClr val="tx2"/>
                </a:solidFill>
              </a:rPr>
              <a:t>An act modernizing tobacco control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F20EE4-9763-488D-CFA2-6AECD1483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Chapter 133 of the acts of 2019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0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6B0DC4-A478-660E-B526-0DF3BD7C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504" y="1240076"/>
            <a:ext cx="2727813" cy="4584527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Amends 18 sections of Massachusetts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D43D1-EB2E-C0C8-5FDF-676087FB3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dirty="0"/>
              <a:t>Administration of Government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Executive and Administrative Officers of the Commonwealth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Department of the State Treasurer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Department of Revenue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Department of Transitional Services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Civil Service Retirement Pensions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Taxation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Public Health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Public Welfare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Corporations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Crimes, Punishments and Proceedings in Criminal Cases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Crimes against Public Health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Chapter 270</a:t>
            </a:r>
          </a:p>
          <a:p>
            <a:pPr lvl="1">
              <a:lnSpc>
                <a:spcPct val="11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7731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047BB-9E4C-5001-40AD-04A4AEC6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Notable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A40B5-3CB3-C07C-1869-AA4B1FE7A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Adds nicotine delivery systems (vaping products) to suspension of lottery license for selling tobacco.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Adds vaping products to list of products that cannot be bought with Department of Transitional Assistance benefits.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Requires cessation counseling and FDA approved products to: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Civil service retirement pensions;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Medicaid coverage;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Individual private insurance coverage;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Non-profit individual or group hospital service coverage;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Medical service insurance coverage; and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Health maintenance organization (HMO) insurance coverage.</a:t>
            </a:r>
          </a:p>
        </p:txBody>
      </p:sp>
    </p:spTree>
    <p:extLst>
      <p:ext uri="{BB962C8B-B14F-4D97-AF65-F5344CB8AC3E}">
        <p14:creationId xmlns:p14="http://schemas.microsoft.com/office/powerpoint/2010/main" val="126629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16E6-F2B8-3685-45AE-9E255561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amendments </a:t>
            </a:r>
            <a:r>
              <a:rPr lang="en-US" sz="2000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3566-D5DD-EB1D-5FF2-6A52851E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Adds vaping product licensees to those that need to file certain tax returns;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/>
              <a:t>Establishes excise tax on vaping products;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/>
              <a:t>Requires the Department of Public Health to develop regulations concerning: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sale of tobacco products and vaping products to anyone under 21;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advertisement of and signage for tobacco products and vaping products;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operation of adult-only retail tobacco stores and smoking bars;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Develop penalty/suspension structure.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Violations shall be civil.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Municipalities can pass stricter regulations.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Except regulations that would increase the age to purchase to above 21.</a:t>
            </a:r>
          </a:p>
        </p:txBody>
      </p:sp>
    </p:spTree>
    <p:extLst>
      <p:ext uri="{BB962C8B-B14F-4D97-AF65-F5344CB8AC3E}">
        <p14:creationId xmlns:p14="http://schemas.microsoft.com/office/powerpoint/2010/main" val="18520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6BA70-1026-FE1F-1E4B-B8D7A944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Crimes, punishments and proceedings in criminal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76211-DCC5-0BB6-BEE7-5F17DD5E9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5" y="412955"/>
            <a:ext cx="6975128" cy="599767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Chapter 270, §6(d)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Increases penalties to $1000 for first offense, $2000 for second offense, and $5000 for third and subsequent offenses.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DPH may promulgate regulations to implement this section.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Chapter 270, §28(a-g)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2000" dirty="0"/>
              <a:t>Adds the following definitions: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1800" dirty="0"/>
              <a:t>Characterizing flavor:  A distinguishable taste or aroma, </a:t>
            </a:r>
            <a:r>
              <a:rPr lang="en-US" sz="1800" b="1" i="1" dirty="0"/>
              <a:t>other than the taste or aroma of tobacco</a:t>
            </a:r>
            <a:r>
              <a:rPr lang="en-US" sz="1800" i="1" dirty="0"/>
              <a:t>. . .;</a:t>
            </a:r>
            <a:endParaRPr lang="en-US" sz="1800" b="1" i="1" dirty="0"/>
          </a:p>
          <a:p>
            <a:pPr marL="1257300" lvl="2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1800" dirty="0"/>
              <a:t>Constituent;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1800" dirty="0"/>
              <a:t>Distinguishable;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1800" dirty="0"/>
              <a:t>Flavored tobacco product:  must contain tobacco or nicotine except that vaping products are considered tobacco products </a:t>
            </a:r>
            <a:r>
              <a:rPr lang="en-US" sz="1800" b="1" i="1" dirty="0"/>
              <a:t>regardless of nicotine content;</a:t>
            </a:r>
            <a:endParaRPr lang="en-US" sz="1800" i="1" dirty="0"/>
          </a:p>
          <a:p>
            <a:pPr marL="1257300" lvl="2" indent="-342900">
              <a:lnSpc>
                <a:spcPct val="110000"/>
              </a:lnSpc>
              <a:buFont typeface="+mj-lt"/>
              <a:buAutoNum type="alphaLcPeriod"/>
            </a:pPr>
            <a:r>
              <a:rPr lang="en-US" sz="1800" dirty="0"/>
              <a:t>Flavored product enhancer, etc.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lphaLcPeriod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2567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A4C63F-D327-5F77-B7EB-E02A5775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Amendments to tobacco sales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B2F-F664-0489-301C-86E7BA8ED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1" dirty="0"/>
              <a:t>Prohibits the sale of flavored tobacco products </a:t>
            </a:r>
            <a:r>
              <a:rPr lang="en-US" sz="1700" dirty="0"/>
              <a:t>in any retail establishment, online or through any other means to any consumer in the commonwealth, except in smoking bars </a:t>
            </a:r>
            <a:r>
              <a:rPr lang="en-US" sz="1700" b="1" dirty="0"/>
              <a:t>for on-site consumption only</a:t>
            </a:r>
            <a:r>
              <a:rPr lang="en-US" sz="17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Includes menthol.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Online sales to a consumer in another state are permitted.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Public statements or claims that a product has a characterizing flavor is presumptive evidence that the product is flavored.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Cherry, grape, menthol, etc.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Violations are $1000, $2000 and $5000. 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Marijuana or marijuana products are not subject to this law.</a:t>
            </a:r>
          </a:p>
          <a:p>
            <a:pPr>
              <a:lnSpc>
                <a:spcPct val="110000"/>
              </a:lnSpc>
            </a:pPr>
            <a:r>
              <a:rPr lang="en-US" sz="1700" b="1" dirty="0"/>
              <a:t>DPH may enact regulations to implement this law. </a:t>
            </a:r>
          </a:p>
        </p:txBody>
      </p:sp>
    </p:spTree>
    <p:extLst>
      <p:ext uri="{BB962C8B-B14F-4D97-AF65-F5344CB8AC3E}">
        <p14:creationId xmlns:p14="http://schemas.microsoft.com/office/powerpoint/2010/main" val="107032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3C0C-3ADD-5AA0-B6C0-BC58D101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Chapter 270, §29(a-c)</a:t>
            </a:r>
            <a:br>
              <a:rPr lang="en-US" dirty="0"/>
            </a:br>
            <a:r>
              <a:rPr lang="en-US" i="1" dirty="0"/>
              <a:t>New section</a:t>
            </a:r>
          </a:p>
        </p:txBody>
      </p:sp>
      <p:pic>
        <p:nvPicPr>
          <p:cNvPr id="5" name="Picture 4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666BEA4E-C131-3CEC-6AF2-67C8420A9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51579" y="2085493"/>
            <a:ext cx="4960443" cy="33110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B20A-5BBF-6BEF-2207-9F71C7D86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99" y="2015734"/>
            <a:ext cx="4162555" cy="3744986"/>
          </a:xfrm>
        </p:spPr>
        <p:txBody>
          <a:bodyPr>
            <a:normAutofit/>
          </a:bodyPr>
          <a:lstStyle/>
          <a:p>
            <a:r>
              <a:rPr lang="en-US" b="1" dirty="0"/>
              <a:t>Sale of Electronic Delivery Systems</a:t>
            </a:r>
          </a:p>
          <a:p>
            <a:pPr lvl="1"/>
            <a:r>
              <a:rPr lang="en-US" sz="2000" dirty="0"/>
              <a:t>Prohibits the sale of vaping products with a nicotine content greater than 35 mg per ml.</a:t>
            </a:r>
          </a:p>
          <a:p>
            <a:pPr lvl="2"/>
            <a:r>
              <a:rPr lang="en-US" sz="1800" dirty="0"/>
              <a:t>Except in adult-only retail tobacco stores and smoking bars </a:t>
            </a:r>
            <a:r>
              <a:rPr lang="en-US" sz="1800" b="1" i="1" dirty="0"/>
              <a:t>for on-site consumption only.</a:t>
            </a:r>
          </a:p>
        </p:txBody>
      </p:sp>
    </p:spTree>
    <p:extLst>
      <p:ext uri="{BB962C8B-B14F-4D97-AF65-F5344CB8AC3E}">
        <p14:creationId xmlns:p14="http://schemas.microsoft.com/office/powerpoint/2010/main" val="16943184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523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An act modernizing tobacco control</vt:lpstr>
      <vt:lpstr>Amends 18 sections of Massachusetts law</vt:lpstr>
      <vt:lpstr>Notable amendments</vt:lpstr>
      <vt:lpstr>Notable amendments (continued)</vt:lpstr>
      <vt:lpstr>Crimes, punishments and proceedings in criminal cases</vt:lpstr>
      <vt:lpstr>Amendments to tobacco sales law</vt:lpstr>
      <vt:lpstr>Chapter 270, §29(a-c) New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act modernizing tobacco control</dc:title>
  <dc:creator>Cheryl Sbarra</dc:creator>
  <cp:lastModifiedBy>Sarah</cp:lastModifiedBy>
  <cp:revision>1</cp:revision>
  <dcterms:created xsi:type="dcterms:W3CDTF">2022-05-09T16:24:53Z</dcterms:created>
  <dcterms:modified xsi:type="dcterms:W3CDTF">2022-06-21T18:38:11Z</dcterms:modified>
</cp:coreProperties>
</file>