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77" r:id="rId2"/>
    <p:sldId id="278" r:id="rId3"/>
    <p:sldId id="279" r:id="rId4"/>
    <p:sldId id="280" r:id="rId5"/>
    <p:sldId id="281" r:id="rId6"/>
    <p:sldId id="282" r:id="rId7"/>
    <p:sldId id="283" r:id="rId8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80" autoAdjust="0"/>
    <p:restoredTop sz="94660"/>
  </p:normalViewPr>
  <p:slideViewPr>
    <p:cSldViewPr snapToGrid="0">
      <p:cViewPr varScale="1">
        <p:scale>
          <a:sx n="86" d="100"/>
          <a:sy n="86" d="100"/>
        </p:scale>
        <p:origin x="470" y="67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417779" y="802298"/>
            <a:ext cx="8637073" cy="2541431"/>
          </a:xfrm>
        </p:spPr>
        <p:txBody>
          <a:bodyPr bIns="0" anchor="b">
            <a:normAutofit/>
          </a:bodyPr>
          <a:lstStyle>
            <a:lvl1pPr algn="l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417780" y="3531204"/>
            <a:ext cx="8637072" cy="977621"/>
          </a:xfrm>
        </p:spPr>
        <p:txBody>
          <a:bodyPr tIns="91440" bIns="91440">
            <a:normAutofit/>
          </a:bodyPr>
          <a:lstStyle>
            <a:lvl1pPr marL="0" indent="0" algn="l">
              <a:buNone/>
              <a:defRPr sz="1800" b="0" cap="all" baseline="0">
                <a:solidFill>
                  <a:schemeClr val="tx1"/>
                </a:solidFill>
              </a:defRPr>
            </a:lvl1pPr>
            <a:lvl2pPr marL="457200" indent="0" algn="ctr">
              <a:buNone/>
              <a:defRPr sz="18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B80A-F974-4646-B18D-7FCCF802CCE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416500" y="329307"/>
            <a:ext cx="4973915" cy="309201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437664" y="798973"/>
            <a:ext cx="811019" cy="503578"/>
          </a:xfrm>
        </p:spPr>
        <p:txBody>
          <a:bodyPr/>
          <a:lstStyle/>
          <a:p>
            <a:fld id="{A2E2AC8C-943A-44EB-89E6-73E4CBDC400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2417780" y="3528542"/>
            <a:ext cx="863707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869572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B80A-F974-4646-B18D-7FCCF802CCE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AC8C-943A-44EB-89E6-73E4CBDC4009}" type="slidenum">
              <a:rPr lang="en-US" smtClean="0"/>
              <a:t>‹#›</a:t>
            </a:fld>
            <a:endParaRPr lang="en-US"/>
          </a:p>
        </p:txBody>
      </p:sp>
      <p:cxnSp>
        <p:nvCxnSpPr>
          <p:cNvPr id="26" name="Straight Connector 25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21405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439111" y="798973"/>
            <a:ext cx="1615742" cy="4659889"/>
          </a:xfrm>
        </p:spPr>
        <p:txBody>
          <a:bodyPr vert="eaVert"/>
          <a:lstStyle>
            <a:lvl1pPr algn="l"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1444672" y="798973"/>
            <a:ext cx="7828830" cy="4659889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B80A-F974-4646-B18D-7FCCF802CCE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AC8C-943A-44EB-89E6-73E4CBDC400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9439111" y="798973"/>
            <a:ext cx="0" cy="4659889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929725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 anchor="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B80A-F974-4646-B18D-7FCCF802CCE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AC8C-943A-44EB-89E6-73E4CBDC4009}" type="slidenum">
              <a:rPr lang="en-US" smtClean="0"/>
              <a:t>‹#›</a:t>
            </a:fld>
            <a:endParaRPr lang="en-US"/>
          </a:p>
        </p:txBody>
      </p:sp>
      <p:cxnSp>
        <p:nvCxnSpPr>
          <p:cNvPr id="33" name="Straight Connector 32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00219784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4239" y="1756130"/>
            <a:ext cx="8643154" cy="1887950"/>
          </a:xfrm>
        </p:spPr>
        <p:txBody>
          <a:bodyPr anchor="b">
            <a:normAutofit/>
          </a:bodyPr>
          <a:lstStyle>
            <a:lvl1pPr algn="l">
              <a:defRPr sz="3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4239" y="3806195"/>
            <a:ext cx="8630446" cy="1012929"/>
          </a:xfrm>
        </p:spPr>
        <p:txBody>
          <a:bodyPr tIns="91440">
            <a:normAutofit/>
          </a:bodyPr>
          <a:lstStyle>
            <a:lvl1pPr marL="0" indent="0" algn="l">
              <a:buNone/>
              <a:defRPr sz="1800">
                <a:solidFill>
                  <a:schemeClr val="tx1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B80A-F974-4646-B18D-7FCCF802CCE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AC8C-943A-44EB-89E6-73E4CBDC4009}" type="slidenum">
              <a:rPr lang="en-US" smtClean="0"/>
              <a:t>‹#›</a:t>
            </a:fld>
            <a:endParaRPr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1454239" y="3804985"/>
            <a:ext cx="8630446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6121908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9217" y="804889"/>
            <a:ext cx="9605635" cy="1059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447331" y="2010878"/>
            <a:ext cx="4645152" cy="344859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13771" y="2017343"/>
            <a:ext cx="4645152" cy="3441520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B80A-F974-4646-B18D-7FCCF802CCE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AC8C-943A-44EB-89E6-73E4CBDC4009}" type="slidenum">
              <a:rPr lang="en-US" smtClean="0"/>
              <a:t>‹#›</a:t>
            </a:fld>
            <a:endParaRPr lang="en-US"/>
          </a:p>
        </p:txBody>
      </p:sp>
      <p:cxnSp>
        <p:nvCxnSpPr>
          <p:cNvPr id="35" name="Straight Connector 3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043949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7191" y="804163"/>
            <a:ext cx="9607661" cy="1056319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47191" y="2019549"/>
            <a:ext cx="4645152" cy="801943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447191" y="2824269"/>
            <a:ext cx="4645152" cy="2644457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12362" y="2023003"/>
            <a:ext cx="4645152" cy="802237"/>
          </a:xfrm>
        </p:spPr>
        <p:txBody>
          <a:bodyPr anchor="b">
            <a:normAutofit/>
          </a:bodyPr>
          <a:lstStyle>
            <a:lvl1pPr marL="0" indent="0">
              <a:lnSpc>
                <a:spcPct val="100000"/>
              </a:lnSpc>
              <a:buNone/>
              <a:defRPr sz="2200" b="0" cap="all" baseline="0">
                <a:solidFill>
                  <a:schemeClr val="accent1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12362" y="2821491"/>
            <a:ext cx="4645152" cy="2637371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B80A-F974-4646-B18D-7FCCF802CCE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AC8C-943A-44EB-89E6-73E4CBDC4009}" type="slidenum">
              <a:rPr lang="en-US" smtClean="0"/>
              <a:t>‹#›</a:t>
            </a:fld>
            <a:endParaRPr lang="en-US"/>
          </a:p>
        </p:txBody>
      </p:sp>
      <p:cxnSp>
        <p:nvCxnSpPr>
          <p:cNvPr id="29" name="Straight Connector 28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8745429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B80A-F974-4646-B18D-7FCCF802CCE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AC8C-943A-44EB-89E6-73E4CBDC4009}" type="slidenum">
              <a:rPr lang="en-US" smtClean="0"/>
              <a:t>‹#›</a:t>
            </a:fld>
            <a:endParaRPr lang="en-US"/>
          </a:p>
        </p:txBody>
      </p:sp>
      <p:cxnSp>
        <p:nvCxnSpPr>
          <p:cNvPr id="25" name="Straight Connector 24"/>
          <p:cNvCxnSpPr/>
          <p:nvPr/>
        </p:nvCxnSpPr>
        <p:spPr>
          <a:xfrm>
            <a:off x="1453896" y="1847088"/>
            <a:ext cx="9607522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35288275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B80A-F974-4646-B18D-7FCCF802CCE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AC8C-943A-44EB-89E6-73E4CBDC4009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131428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44671" y="798973"/>
            <a:ext cx="3273099" cy="2247117"/>
          </a:xfrm>
        </p:spPr>
        <p:txBody>
          <a:bodyPr anchor="b">
            <a:normAutofit/>
          </a:bodyPr>
          <a:lstStyle>
            <a:lvl1pPr algn="l">
              <a:defRPr sz="24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43714" y="798974"/>
            <a:ext cx="6012470" cy="4658826"/>
          </a:xfrm>
        </p:spPr>
        <p:txBody>
          <a:bodyPr anchor="ctr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44671" y="3205491"/>
            <a:ext cx="3275013" cy="2248181"/>
          </a:xfrm>
        </p:spPr>
        <p:txBody>
          <a:bodyPr/>
          <a:lstStyle>
            <a:lvl1pPr marL="0" indent="0" algn="l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E10B80A-F974-4646-B18D-7FCCF802CCE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AC8C-943A-44EB-89E6-73E4CBDC4009}" type="slidenum">
              <a:rPr lang="en-US" smtClean="0"/>
              <a:t>‹#›</a:t>
            </a:fld>
            <a:endParaRPr lang="en-US"/>
          </a:p>
        </p:txBody>
      </p:sp>
      <p:cxnSp>
        <p:nvCxnSpPr>
          <p:cNvPr id="17" name="Straight Connector 16"/>
          <p:cNvCxnSpPr/>
          <p:nvPr/>
        </p:nvCxnSpPr>
        <p:spPr>
          <a:xfrm>
            <a:off x="1448280" y="3205491"/>
            <a:ext cx="3269490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02456958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8" name="Group 7"/>
          <p:cNvGrpSpPr/>
          <p:nvPr/>
        </p:nvGrpSpPr>
        <p:grpSpPr>
          <a:xfrm>
            <a:off x="7477387" y="482170"/>
            <a:ext cx="4074533" cy="5149101"/>
            <a:chOff x="7477387" y="482170"/>
            <a:chExt cx="4074533" cy="5149101"/>
          </a:xfrm>
        </p:grpSpPr>
        <p:sp>
          <p:nvSpPr>
            <p:cNvPr id="18" name="Rectangle 17"/>
            <p:cNvSpPr/>
            <p:nvPr/>
          </p:nvSpPr>
          <p:spPr bwMode="black">
            <a:xfrm>
              <a:off x="7477387" y="482170"/>
              <a:ext cx="4074533" cy="5149101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  <p:sp>
          <p:nvSpPr>
            <p:cNvPr id="19" name="Rectangle 18"/>
            <p:cNvSpPr/>
            <p:nvPr/>
          </p:nvSpPr>
          <p:spPr bwMode="blackWhite">
            <a:xfrm>
              <a:off x="7790446" y="812506"/>
              <a:ext cx="3450289" cy="44664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451206" y="1129513"/>
            <a:ext cx="5532328" cy="1830584"/>
          </a:xfrm>
        </p:spPr>
        <p:txBody>
          <a:bodyPr anchor="b">
            <a:normAutofit/>
          </a:bodyPr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8124389" y="1122542"/>
            <a:ext cx="2791171" cy="3866327"/>
          </a:xfrm>
          <a:solidFill>
            <a:schemeClr val="bg1">
              <a:lumMod val="85000"/>
            </a:schemeClr>
          </a:solidFill>
          <a:ln w="9525" cap="sq">
            <a:noFill/>
            <a:miter lim="800000"/>
          </a:ln>
          <a:effectLst/>
        </p:spPr>
        <p:txBody>
          <a:bodyPr anchor="t"/>
          <a:lstStyle>
            <a:lvl1pPr marL="0" indent="0" algn="ctr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450329" y="3145992"/>
            <a:ext cx="5524404" cy="2003742"/>
          </a:xfrm>
        </p:spPr>
        <p:txBody>
          <a:bodyPr>
            <a:normAutofit/>
          </a:bodyPr>
          <a:lstStyle>
            <a:lvl1pPr marL="0" indent="0" algn="l">
              <a:buNone/>
              <a:defRPr sz="18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447382" y="5469856"/>
            <a:ext cx="5527351" cy="320123"/>
          </a:xfrm>
        </p:spPr>
        <p:txBody>
          <a:bodyPr/>
          <a:lstStyle>
            <a:lvl1pPr algn="l">
              <a:defRPr/>
            </a:lvl1pPr>
          </a:lstStyle>
          <a:p>
            <a:fld id="{EE10B80A-F974-4646-B18D-7FCCF802CCE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1447382" y="318640"/>
            <a:ext cx="5541004" cy="320931"/>
          </a:xfrm>
        </p:spPr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E2AC8C-943A-44EB-89E6-73E4CBDC4009}" type="slidenum">
              <a:rPr lang="en-US" smtClean="0"/>
              <a:t>‹#›</a:t>
            </a:fld>
            <a:endParaRPr lang="en-US"/>
          </a:p>
        </p:txBody>
      </p:sp>
      <p:cxnSp>
        <p:nvCxnSpPr>
          <p:cNvPr id="31" name="Straight Connector 30"/>
          <p:cNvCxnSpPr/>
          <p:nvPr/>
        </p:nvCxnSpPr>
        <p:spPr>
          <a:xfrm>
            <a:off x="1447382" y="3143605"/>
            <a:ext cx="5527351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08600658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  <a:prstGeom prst="rect">
            <a:avLst/>
          </a:prstGeom>
        </p:spPr>
        <p:txBody>
          <a:bodyPr vert="horz" lIns="91440" tIns="45720" rIns="91440" bIns="45720" rtlCol="0" anchor="t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451579" y="2015732"/>
            <a:ext cx="9603275" cy="345061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554138" y="330370"/>
            <a:ext cx="3500715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E10B80A-F974-4646-B18D-7FCCF802CCEC}" type="datetimeFigureOut">
              <a:rPr lang="en-US" smtClean="0"/>
              <a:t>6/21/2022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451579" y="329307"/>
            <a:ext cx="5938836" cy="309201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480060" y="798973"/>
            <a:ext cx="811019" cy="503578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r">
              <a:defRPr sz="2800">
                <a:solidFill>
                  <a:schemeClr val="accent1"/>
                </a:solidFill>
              </a:defRPr>
            </a:lvl1pPr>
          </a:lstStyle>
          <a:p>
            <a:fld id="{A2E2AC8C-943A-44EB-89E6-73E4CBDC4009}" type="slidenum">
              <a:rPr lang="en-US" smtClean="0"/>
              <a:t>‹#›</a:t>
            </a:fld>
            <a:endParaRPr lang="en-US"/>
          </a:p>
        </p:txBody>
      </p:sp>
      <p:cxnSp>
        <p:nvCxnSpPr>
          <p:cNvPr id="10" name="Straight Connector 9"/>
          <p:cNvCxnSpPr/>
          <p:nvPr/>
        </p:nvCxnSpPr>
        <p:spPr>
          <a:xfrm>
            <a:off x="0" y="6128413"/>
            <a:ext cx="12192000" cy="0"/>
          </a:xfrm>
          <a:prstGeom prst="line">
            <a:avLst/>
          </a:prstGeom>
          <a:ln w="12700">
            <a:solidFill>
              <a:srgbClr val="000001">
                <a:alpha val="20000"/>
              </a:srgb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77839974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3200" b="0" i="0" kern="1200" cap="all">
          <a:solidFill>
            <a:schemeClr val="tx1"/>
          </a:solidFill>
          <a:effectLst/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20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8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600" kern="120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400" kern="1200" cap="none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>
          <a:solidFill>
            <a:schemeClr val="tx1"/>
          </a:solidFill>
          <a:effectLst/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1"/>
        </a:buClr>
        <a:buSzPct val="100000"/>
        <a:buFont typeface="Arial" panose="020B0604020202020204" pitchFamily="34" charset="0"/>
        <a:buChar char="•"/>
        <a:defRPr sz="1200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flickr.com/photos/vaping360/16348069932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10" name="Rectangle 9">
            <a:extLst>
              <a:ext uri="{FF2B5EF4-FFF2-40B4-BE49-F238E27FC236}">
                <a16:creationId xmlns:a16="http://schemas.microsoft.com/office/drawing/2014/main" id="{1BF0792A-0F2B-4A2E-AB38-0A4F18A3072D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F57DB18D-C2F1-4C8C-8808-9C01ECE6834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2019476"/>
            <a:ext cx="12192000" cy="4105941"/>
          </a:xfrm>
          <a:prstGeom prst="rect">
            <a:avLst/>
          </a:prstGeom>
          <a:gradFill flip="none" rotWithShape="1">
            <a:gsLst>
              <a:gs pos="0">
                <a:schemeClr val="bg2">
                  <a:alpha val="0"/>
                </a:schemeClr>
              </a:gs>
              <a:gs pos="100000">
                <a:schemeClr val="bg2"/>
              </a:gs>
            </a:gsLst>
            <a:lin ang="5400000" scaled="0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0" algn="ctr"/>
            <a:endParaRPr lang="en-US"/>
          </a:p>
        </p:txBody>
      </p:sp>
      <p:grpSp>
        <p:nvGrpSpPr>
          <p:cNvPr id="14" name="Group 13">
            <a:extLst>
              <a:ext uri="{FF2B5EF4-FFF2-40B4-BE49-F238E27FC236}">
                <a16:creationId xmlns:a16="http://schemas.microsoft.com/office/drawing/2014/main" id="{E5D935FA-3336-4941-9214-E250A5727F40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GrpSpPr>
            <a:grpSpLocks noGrp="1" noUngrp="1" noRot="1" noChangeAspect="1" noMove="1" noResize="1"/>
          </p:cNvGrp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GrpSpPr>
        <p:grpSpPr>
          <a:xfrm>
            <a:off x="1445671" y="644327"/>
            <a:ext cx="9299965" cy="4811366"/>
            <a:chOff x="7639235" y="600024"/>
            <a:chExt cx="3898557" cy="6878929"/>
          </a:xfrm>
        </p:grpSpPr>
        <p:sp>
          <p:nvSpPr>
            <p:cNvPr id="15" name="Rectangle 14">
              <a:extLst>
                <a:ext uri="{FF2B5EF4-FFF2-40B4-BE49-F238E27FC236}">
                  <a16:creationId xmlns:a16="http://schemas.microsoft.com/office/drawing/2014/main" id="{45D9E2ED-FF90-4200-A7EE-6D41D6526F27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639235" y="600024"/>
              <a:ext cx="3898557" cy="6878929"/>
            </a:xfrm>
            <a:prstGeom prst="rect">
              <a:avLst/>
            </a:prstGeom>
            <a:gradFill>
              <a:gsLst>
                <a:gs pos="0">
                  <a:srgbClr val="000001"/>
                </a:gs>
                <a:gs pos="100000">
                  <a:srgbClr val="191919"/>
                </a:gs>
              </a:gsLst>
            </a:gradFill>
            <a:ln w="76200" cmpd="sng">
              <a:noFill/>
              <a:miter lim="800000"/>
            </a:ln>
            <a:effectLst>
              <a:outerShdw blurRad="127000" dist="228600" dir="4740000" sx="98000" sy="98000" algn="tl" rotWithShape="0">
                <a:srgbClr val="000000">
                  <a:alpha val="34000"/>
                </a:srgbClr>
              </a:outerShdw>
            </a:effectLst>
            <a:scene3d>
              <a:camera prst="orthographicFront"/>
              <a:lightRig rig="threePt" dir="t"/>
            </a:scene3d>
            <a:sp3d>
              <a:bevelT w="152400" h="50800" prst="softRound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3A4BEB8D-68AD-4314-8A2B-F8DC85A5301F}"/>
                </a:ext>
                <a:ext uri="{C183D7F6-B498-43B3-948B-1728B52AA6E4}">
                  <adec:decorative xmlns:adec="http://schemas.microsoft.com/office/drawing/2017/decorative" val="1"/>
                </a:ext>
              </a:extLst>
            </p:cNvPr>
            <p:cNvSpPr/>
            <p:nvPr>
              <p:extLst>
                <p:ext uri="{386F3935-93C4-4BCD-93E2-E3B085C9AB24}">
                  <p16:designElem xmlns:p16="http://schemas.microsoft.com/office/powerpoint/2015/main" val="1"/>
                </p:ext>
              </p:extLst>
            </p:nvPr>
          </p:nvSpPr>
          <p:spPr>
            <a:xfrm>
              <a:off x="7770263" y="1062693"/>
              <a:ext cx="3635738" cy="5954752"/>
            </a:xfrm>
            <a:prstGeom prst="rect">
              <a:avLst/>
            </a:prstGeom>
            <a:gradFill>
              <a:gsLst>
                <a:gs pos="0">
                  <a:srgbClr val="DADADA"/>
                </a:gs>
                <a:gs pos="100000">
                  <a:srgbClr val="FFFFFE"/>
                </a:gs>
              </a:gsLst>
              <a:lin ang="16200000" scaled="0"/>
            </a:gradFill>
            <a:ln w="50800" cmpd="sng">
              <a:solidFill>
                <a:srgbClr val="191919"/>
              </a:solidFill>
              <a:miter lim="800000"/>
            </a:ln>
            <a:effectLst>
              <a:innerShdw blurRad="63500" dist="88900" dir="14100000">
                <a:srgbClr val="000000">
                  <a:alpha val="30000"/>
                </a:srgbClr>
              </a:innerShdw>
            </a:effectLst>
            <a:scene3d>
              <a:camera prst="orthographicFront"/>
              <a:lightRig rig="threePt" dir="t"/>
            </a:scene3d>
            <a:sp3d>
              <a:bevelT prst="relaxedInset"/>
            </a:sp3d>
          </p:spPr>
          <p:style>
            <a:lnRef idx="1">
              <a:schemeClr val="accent1"/>
            </a:lnRef>
            <a:fillRef idx="3">
              <a:schemeClr val="accent1"/>
            </a:fillRef>
            <a:effectRef idx="2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4" name="Title 3">
            <a:extLst>
              <a:ext uri="{FF2B5EF4-FFF2-40B4-BE49-F238E27FC236}">
                <a16:creationId xmlns:a16="http://schemas.microsoft.com/office/drawing/2014/main" id="{B16DC8D2-A4E7-1981-F900-909397DBBC9A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2391408" y="1590734"/>
            <a:ext cx="7405874" cy="2520012"/>
          </a:xfrm>
          <a:solidFill>
            <a:schemeClr val="bg2"/>
          </a:solidFill>
        </p:spPr>
        <p:txBody>
          <a:bodyPr anchor="ctr">
            <a:normAutofit/>
          </a:bodyPr>
          <a:lstStyle/>
          <a:p>
            <a:pPr algn="ctr"/>
            <a:r>
              <a:rPr lang="en-US" sz="5600">
                <a:solidFill>
                  <a:schemeClr val="tx2"/>
                </a:solidFill>
              </a:rPr>
              <a:t>An act modernizing tobacco control</a:t>
            </a:r>
          </a:p>
        </p:txBody>
      </p:sp>
      <p:sp>
        <p:nvSpPr>
          <p:cNvPr id="5" name="Subtitle 4">
            <a:extLst>
              <a:ext uri="{FF2B5EF4-FFF2-40B4-BE49-F238E27FC236}">
                <a16:creationId xmlns:a16="http://schemas.microsoft.com/office/drawing/2014/main" id="{C8F20EE4-9763-488D-CFA2-6AECD148364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2417779" y="4427183"/>
            <a:ext cx="7379502" cy="522928"/>
          </a:xfrm>
        </p:spPr>
        <p:txBody>
          <a:bodyPr>
            <a:normAutofit/>
          </a:bodyPr>
          <a:lstStyle/>
          <a:p>
            <a:pPr algn="ctr"/>
            <a:r>
              <a:rPr lang="en-US">
                <a:solidFill>
                  <a:srgbClr val="000000"/>
                </a:solidFill>
              </a:rPr>
              <a:t>Chapter 133 of the acts of 2019</a:t>
            </a:r>
          </a:p>
        </p:txBody>
      </p: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87F797D1-251E-41FE-9FF8-AD487DEF28AC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391407" y="1416139"/>
            <a:ext cx="74058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>
            <a:extLst>
              <a:ext uri="{FF2B5EF4-FFF2-40B4-BE49-F238E27FC236}">
                <a16:creationId xmlns:a16="http://schemas.microsoft.com/office/drawing/2014/main" id="{09A0CE28-0E59-4F4D-9855-8A8DCE9A8EFE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CxnSpPr>
            <a:cxnSpLocks noGrp="1" noRot="1" noChangeAspect="1" noMove="1" noResize="1" noEditPoints="1" noAdjustHandles="1" noChangeArrowheads="1" noChangeShapeType="1"/>
          </p:cNvCxn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CxnSpPr>
        <p:spPr>
          <a:xfrm>
            <a:off x="2391407" y="4285341"/>
            <a:ext cx="7405874" cy="0"/>
          </a:xfrm>
          <a:prstGeom prst="line">
            <a:avLst/>
          </a:prstGeom>
          <a:ln w="31750"/>
        </p:spPr>
        <p:style>
          <a:lnRef idx="3">
            <a:schemeClr val="accent1"/>
          </a:lnRef>
          <a:fillRef idx="0">
            <a:schemeClr val="accent1"/>
          </a:fillRef>
          <a:effectRef idx="2">
            <a:schemeClr val="accent1"/>
          </a:effectRef>
          <a:fontRef idx="minor">
            <a:schemeClr val="tx1"/>
          </a:fontRef>
        </p:style>
      </p:cxnSp>
      <p:pic>
        <p:nvPicPr>
          <p:cNvPr id="22" name="Picture 21">
            <a:extLst>
              <a:ext uri="{FF2B5EF4-FFF2-40B4-BE49-F238E27FC236}">
                <a16:creationId xmlns:a16="http://schemas.microsoft.com/office/drawing/2014/main" id="{75CC23F7-9F20-4C4B-8608-BD4DE9728FA5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PicPr>
            <a:picLocks noGrp="1" noRot="1" noChangeAspect="1" noMove="1" noResize="1" noEditPoints="1" noAdjustHandles="1" noChangeArrowheads="1" noChangeShapeType="1" noCrop="1"/>
          </p:cNvPic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1538" b="-1538"/>
          <a:stretch/>
        </p:blipFill>
        <p:spPr bwMode="black">
          <a:xfrm>
            <a:off x="0" y="6126480"/>
            <a:ext cx="12192000" cy="742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6790896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23" name="Rectangle 22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2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Rectangle 24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8129873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836B0DC4-A478-660E-B526-0DF3BD7C44D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614504" y="1240076"/>
            <a:ext cx="2727813" cy="4584527"/>
          </a:xfrm>
        </p:spPr>
        <p:txBody>
          <a:bodyPr>
            <a:normAutofit/>
          </a:bodyPr>
          <a:lstStyle/>
          <a:p>
            <a:pPr algn="ctr"/>
            <a:r>
              <a:rPr lang="en-US" sz="2500" dirty="0">
                <a:solidFill>
                  <a:srgbClr val="FFFFFF"/>
                </a:solidFill>
              </a:rPr>
              <a:t>Amends 18 sections of Massachusetts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2D43D1-EB2E-C0C8-5FDF-676087FB387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240077"/>
            <a:ext cx="6034827" cy="4916465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700" dirty="0"/>
              <a:t>Administration of Government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Executive and Administrative Officers of the Commonwealth</a:t>
            </a:r>
          </a:p>
          <a:p>
            <a:pPr lvl="2">
              <a:lnSpc>
                <a:spcPct val="110000"/>
              </a:lnSpc>
            </a:pPr>
            <a:r>
              <a:rPr lang="en-US" sz="1700" dirty="0"/>
              <a:t>Department of the State Treasurer</a:t>
            </a:r>
          </a:p>
          <a:p>
            <a:pPr lvl="2">
              <a:lnSpc>
                <a:spcPct val="110000"/>
              </a:lnSpc>
            </a:pPr>
            <a:r>
              <a:rPr lang="en-US" sz="1700" dirty="0"/>
              <a:t>Department of Revenue</a:t>
            </a:r>
          </a:p>
          <a:p>
            <a:pPr lvl="2">
              <a:lnSpc>
                <a:spcPct val="110000"/>
              </a:lnSpc>
            </a:pPr>
            <a:r>
              <a:rPr lang="en-US" sz="1700" dirty="0"/>
              <a:t>Department of Transitional Services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Civil Service Retirement Pensions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Taxation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Public Health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Public Welfare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Corporations</a:t>
            </a:r>
          </a:p>
          <a:p>
            <a:pPr>
              <a:lnSpc>
                <a:spcPct val="110000"/>
              </a:lnSpc>
            </a:pPr>
            <a:r>
              <a:rPr lang="en-US" sz="1700" dirty="0"/>
              <a:t>Crimes, Punishments and Proceedings in Criminal Cases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Crimes against Public Health</a:t>
            </a:r>
          </a:p>
          <a:p>
            <a:pPr lvl="2">
              <a:lnSpc>
                <a:spcPct val="110000"/>
              </a:lnSpc>
            </a:pPr>
            <a:r>
              <a:rPr lang="en-US" sz="1700" dirty="0"/>
              <a:t>Chapter 270</a:t>
            </a:r>
          </a:p>
          <a:p>
            <a:pPr lvl="1">
              <a:lnSpc>
                <a:spcPct val="110000"/>
              </a:lnSpc>
            </a:pPr>
            <a:endParaRPr lang="en-US" sz="1700" dirty="0"/>
          </a:p>
        </p:txBody>
      </p:sp>
    </p:spTree>
    <p:extLst>
      <p:ext uri="{BB962C8B-B14F-4D97-AF65-F5344CB8AC3E}">
        <p14:creationId xmlns:p14="http://schemas.microsoft.com/office/powerpoint/2010/main" val="337731020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147047BB-9E4C-5001-40AD-04A4AEC6DBA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pPr algn="ctr"/>
            <a:r>
              <a:rPr lang="en-US" sz="3000" dirty="0">
                <a:solidFill>
                  <a:srgbClr val="FFFFFF"/>
                </a:solidFill>
              </a:rPr>
              <a:t>Notable amendments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CAA40B5-3CB3-C07C-1869-AA4B1FE7A7C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1800" dirty="0"/>
              <a:t>Adds nicotine delivery systems (vaping products) to suspension of lottery license for selling tobacco.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1800" dirty="0"/>
              <a:t>Adds vaping products to list of products that cannot be bought with Department of Transitional Assistance benefits.</a:t>
            </a:r>
          </a:p>
          <a:p>
            <a:pPr marL="457200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1800" dirty="0"/>
              <a:t>Requires cessation counseling and FDA approved products to: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1600" dirty="0"/>
              <a:t>Civil service retirement pensions;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1600" dirty="0"/>
              <a:t>Medicaid coverage;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1600" dirty="0"/>
              <a:t>Individual private insurance coverage;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1600" dirty="0"/>
              <a:t>Non-profit individual or group hospital service coverage;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1600" dirty="0"/>
              <a:t>Medical service insurance coverage; and</a:t>
            </a:r>
          </a:p>
          <a:p>
            <a:pPr marL="914400" lvl="1" indent="-457200">
              <a:lnSpc>
                <a:spcPct val="110000"/>
              </a:lnSpc>
              <a:buFont typeface="+mj-lt"/>
              <a:buAutoNum type="arabicPeriod"/>
            </a:pPr>
            <a:r>
              <a:rPr lang="en-US" sz="1600" dirty="0"/>
              <a:t>Health maintenance organization (HMO) insurance coverage.</a:t>
            </a:r>
          </a:p>
        </p:txBody>
      </p:sp>
    </p:spTree>
    <p:extLst>
      <p:ext uri="{BB962C8B-B14F-4D97-AF65-F5344CB8AC3E}">
        <p14:creationId xmlns:p14="http://schemas.microsoft.com/office/powerpoint/2010/main" val="126629289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C7016E6-F2B8-3685-45AE-9E255561F6A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Notable amendments </a:t>
            </a:r>
            <a:r>
              <a:rPr lang="en-US" sz="2000" dirty="0"/>
              <a:t>(continued)</a:t>
            </a:r>
            <a:endParaRPr lang="en-US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C333566-D5DD-EB1D-5FF2-6A52851EA62C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451579" y="1853754"/>
            <a:ext cx="9603275" cy="4199727"/>
          </a:xfrm>
        </p:spPr>
        <p:txBody>
          <a:bodyPr/>
          <a:lstStyle/>
          <a:p>
            <a:pPr marL="457200" indent="-457200">
              <a:buFont typeface="+mj-lt"/>
              <a:buAutoNum type="arabicPeriod" startAt="7"/>
            </a:pPr>
            <a:r>
              <a:rPr lang="en-US" dirty="0"/>
              <a:t>Adds vaping product licensees to those that need to file certain tax returns;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dirty="0"/>
              <a:t>Establishes excise tax on vaping products;</a:t>
            </a:r>
          </a:p>
          <a:p>
            <a:pPr marL="457200" indent="-457200">
              <a:buFont typeface="+mj-lt"/>
              <a:buAutoNum type="arabicPeriod" startAt="7"/>
            </a:pPr>
            <a:r>
              <a:rPr lang="en-US" dirty="0"/>
              <a:t>Requires the Department of Public Health to develop regulations concerning: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sale of tobacco products and vaping products to anyone under 21;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advertisement of and signage for tobacco products and vaping products;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The operation of adult-only retail tobacco stores and smoking bars; and </a:t>
            </a:r>
          </a:p>
          <a:p>
            <a:pPr marL="914400" lvl="1" indent="-457200">
              <a:buFont typeface="+mj-lt"/>
              <a:buAutoNum type="arabicPeriod"/>
            </a:pPr>
            <a:r>
              <a:rPr lang="en-US" dirty="0"/>
              <a:t>Develop penalty/suspension structure.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Violations shall be civil.</a:t>
            </a:r>
          </a:p>
          <a:p>
            <a:pPr marL="1371600" lvl="2" indent="-457200">
              <a:buFont typeface="+mj-lt"/>
              <a:buAutoNum type="arabicPeriod"/>
            </a:pPr>
            <a:r>
              <a:rPr lang="en-US" dirty="0"/>
              <a:t>Municipalities can pass stricter regulations.</a:t>
            </a:r>
          </a:p>
          <a:p>
            <a:pPr marL="1828800" lvl="3" indent="-457200">
              <a:buFont typeface="+mj-lt"/>
              <a:buAutoNum type="arabicPeriod"/>
            </a:pPr>
            <a:r>
              <a:rPr lang="en-US" dirty="0"/>
              <a:t>Except regulations that would increase the age to purchase to above 21.</a:t>
            </a:r>
          </a:p>
        </p:txBody>
      </p:sp>
    </p:spTree>
    <p:extLst>
      <p:ext uri="{BB962C8B-B14F-4D97-AF65-F5344CB8AC3E}">
        <p14:creationId xmlns:p14="http://schemas.microsoft.com/office/powerpoint/2010/main" val="18520362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CA16BA70-1026-FE1F-1E4B-B8D7A9443D9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r>
              <a:rPr lang="en-US" sz="3000">
                <a:solidFill>
                  <a:srgbClr val="FFFFFF"/>
                </a:solidFill>
              </a:rPr>
              <a:t>Crimes, punishments and proceedings in criminal cases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CB76211-DCC5-0BB6-BEE7-5F17DD5E99B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5" y="412955"/>
            <a:ext cx="6975128" cy="5997677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2400" dirty="0"/>
              <a:t>Chapter 270, §6(d)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Increases penalties to $1000 for first offense, $2000 for second offense, and $5000 for third and subsequent offenses.</a:t>
            </a:r>
          </a:p>
          <a:p>
            <a:pPr lvl="1">
              <a:lnSpc>
                <a:spcPct val="110000"/>
              </a:lnSpc>
            </a:pPr>
            <a:r>
              <a:rPr lang="en-US" sz="2000" dirty="0"/>
              <a:t>DPH may promulgate regulations to implement this section.</a:t>
            </a:r>
          </a:p>
          <a:p>
            <a:pPr>
              <a:lnSpc>
                <a:spcPct val="110000"/>
              </a:lnSpc>
            </a:pPr>
            <a:r>
              <a:rPr lang="en-US" sz="2400" dirty="0"/>
              <a:t>Chapter 270, §28(a-g)</a:t>
            </a:r>
          </a:p>
          <a:p>
            <a:pPr marL="800100" lvl="1" indent="-342900">
              <a:lnSpc>
                <a:spcPct val="110000"/>
              </a:lnSpc>
              <a:buFont typeface="+mj-lt"/>
              <a:buAutoNum type="alphaLcPeriod"/>
            </a:pPr>
            <a:r>
              <a:rPr lang="en-US" sz="2000" dirty="0"/>
              <a:t>Adds the following definitions:</a:t>
            </a:r>
          </a:p>
          <a:p>
            <a:pPr marL="1257300" lvl="2" indent="-342900">
              <a:lnSpc>
                <a:spcPct val="110000"/>
              </a:lnSpc>
              <a:buFont typeface="+mj-lt"/>
              <a:buAutoNum type="alphaLcPeriod"/>
            </a:pPr>
            <a:r>
              <a:rPr lang="en-US" sz="1800" dirty="0"/>
              <a:t>Characterizing flavor:  A distinguishable taste or aroma, </a:t>
            </a:r>
            <a:r>
              <a:rPr lang="en-US" sz="1800" b="1" i="1" dirty="0"/>
              <a:t>other than the taste or aroma of tobacco</a:t>
            </a:r>
            <a:r>
              <a:rPr lang="en-US" sz="1800" i="1" dirty="0"/>
              <a:t>. . .;</a:t>
            </a:r>
            <a:endParaRPr lang="en-US" sz="1800" b="1" i="1" dirty="0"/>
          </a:p>
          <a:p>
            <a:pPr marL="1257300" lvl="2" indent="-342900">
              <a:lnSpc>
                <a:spcPct val="110000"/>
              </a:lnSpc>
              <a:buFont typeface="+mj-lt"/>
              <a:buAutoNum type="alphaLcPeriod"/>
            </a:pPr>
            <a:r>
              <a:rPr lang="en-US" sz="1800" dirty="0"/>
              <a:t>Constituent;</a:t>
            </a:r>
          </a:p>
          <a:p>
            <a:pPr marL="1257300" lvl="2" indent="-342900">
              <a:lnSpc>
                <a:spcPct val="110000"/>
              </a:lnSpc>
              <a:buFont typeface="+mj-lt"/>
              <a:buAutoNum type="alphaLcPeriod"/>
            </a:pPr>
            <a:r>
              <a:rPr lang="en-US" sz="1800" dirty="0"/>
              <a:t>Distinguishable;</a:t>
            </a:r>
          </a:p>
          <a:p>
            <a:pPr marL="1257300" lvl="2" indent="-342900">
              <a:lnSpc>
                <a:spcPct val="110000"/>
              </a:lnSpc>
              <a:buFont typeface="+mj-lt"/>
              <a:buAutoNum type="alphaLcPeriod"/>
            </a:pPr>
            <a:r>
              <a:rPr lang="en-US" sz="1800" dirty="0"/>
              <a:t>Flavored tobacco product:  must contain tobacco or nicotine except that vaping products are considered tobacco products </a:t>
            </a:r>
            <a:r>
              <a:rPr lang="en-US" sz="1800" b="1" i="1" dirty="0"/>
              <a:t>regardless of nicotine content;</a:t>
            </a:r>
            <a:endParaRPr lang="en-US" sz="1800" i="1" dirty="0"/>
          </a:p>
          <a:p>
            <a:pPr marL="1257300" lvl="2" indent="-342900">
              <a:lnSpc>
                <a:spcPct val="110000"/>
              </a:lnSpc>
              <a:buFont typeface="+mj-lt"/>
              <a:buAutoNum type="alphaLcPeriod"/>
            </a:pPr>
            <a:r>
              <a:rPr lang="en-US" sz="1800" dirty="0"/>
              <a:t>Flavored product enhancer, etc.</a:t>
            </a:r>
          </a:p>
          <a:p>
            <a:pPr marL="800100" lvl="1" indent="-342900">
              <a:lnSpc>
                <a:spcPct val="110000"/>
              </a:lnSpc>
              <a:buFont typeface="+mj-lt"/>
              <a:buAutoNum type="alphaLcPeriod"/>
            </a:pPr>
            <a:endParaRPr lang="en-US" sz="1500" dirty="0"/>
          </a:p>
        </p:txBody>
      </p:sp>
    </p:spTree>
    <p:extLst>
      <p:ext uri="{BB962C8B-B14F-4D97-AF65-F5344CB8AC3E}">
        <p14:creationId xmlns:p14="http://schemas.microsoft.com/office/powerpoint/2010/main" val="212567913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50000" t="50000" r="50000" b="5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8" name="Rectangle 7">
            <a:extLst>
              <a:ext uri="{FF2B5EF4-FFF2-40B4-BE49-F238E27FC236}">
                <a16:creationId xmlns:a16="http://schemas.microsoft.com/office/drawing/2014/main" id="{F63C748C-967B-4A7B-A90F-3EDD0F485AC6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303" y="0"/>
            <a:ext cx="12191695" cy="6858000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Rectangle 9">
            <a:extLst>
              <a:ext uri="{FF2B5EF4-FFF2-40B4-BE49-F238E27FC236}">
                <a16:creationId xmlns:a16="http://schemas.microsoft.com/office/drawing/2014/main" id="{C0143637-4934-44E4-B909-BAF1E7B27972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-2"/>
            <a:ext cx="4062127" cy="6858002"/>
          </a:xfrm>
          <a:prstGeom prst="rect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>
            <a:extLst>
              <a:ext uri="{FF2B5EF4-FFF2-40B4-BE49-F238E27FC236}">
                <a16:creationId xmlns:a16="http://schemas.microsoft.com/office/drawing/2014/main" id="{B8A4C63F-D327-5F77-B7EB-E02A5775A23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49683" y="1240076"/>
            <a:ext cx="2727813" cy="4584527"/>
          </a:xfrm>
        </p:spPr>
        <p:txBody>
          <a:bodyPr>
            <a:normAutofit/>
          </a:bodyPr>
          <a:lstStyle/>
          <a:p>
            <a:pPr algn="ctr"/>
            <a:r>
              <a:rPr lang="en-US" sz="3000" dirty="0">
                <a:solidFill>
                  <a:srgbClr val="FFFFFF"/>
                </a:solidFill>
              </a:rPr>
              <a:t>Amendments to tobacco sales law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6395B2F-F664-0489-301C-86E7BA8ED053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705594" y="1240077"/>
            <a:ext cx="6034827" cy="4916465"/>
          </a:xfrm>
        </p:spPr>
        <p:txBody>
          <a:bodyPr anchor="t">
            <a:normAutofit/>
          </a:bodyPr>
          <a:lstStyle/>
          <a:p>
            <a:pPr>
              <a:lnSpc>
                <a:spcPct val="110000"/>
              </a:lnSpc>
            </a:pPr>
            <a:r>
              <a:rPr lang="en-US" sz="1700" b="1" dirty="0"/>
              <a:t>Prohibits the sale of flavored tobacco products </a:t>
            </a:r>
            <a:r>
              <a:rPr lang="en-US" sz="1700" dirty="0"/>
              <a:t>in any retail establishment, online or through any other means to any consumer in the commonwealth, except in smoking bars </a:t>
            </a:r>
            <a:r>
              <a:rPr lang="en-US" sz="1700" b="1" dirty="0"/>
              <a:t>for on-site consumption only</a:t>
            </a:r>
            <a:r>
              <a:rPr lang="en-US" sz="1700" dirty="0"/>
              <a:t>.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Includes menthol.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Online sales to a consumer in another state are permitted.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Public statements or claims that a product has a characterizing flavor is presumptive evidence that the product is flavored.</a:t>
            </a:r>
          </a:p>
          <a:p>
            <a:pPr lvl="2">
              <a:lnSpc>
                <a:spcPct val="110000"/>
              </a:lnSpc>
            </a:pPr>
            <a:r>
              <a:rPr lang="en-US" sz="1700" dirty="0"/>
              <a:t>Cherry, grape, menthol, etc.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Violations are $1000, $2000 and $5000. </a:t>
            </a:r>
          </a:p>
          <a:p>
            <a:pPr lvl="1">
              <a:lnSpc>
                <a:spcPct val="110000"/>
              </a:lnSpc>
            </a:pPr>
            <a:r>
              <a:rPr lang="en-US" sz="1700" dirty="0"/>
              <a:t>Marijuana or marijuana products are not subject to this law.</a:t>
            </a:r>
          </a:p>
          <a:p>
            <a:pPr>
              <a:lnSpc>
                <a:spcPct val="110000"/>
              </a:lnSpc>
            </a:pPr>
            <a:r>
              <a:rPr lang="en-US" sz="1700" b="1" dirty="0"/>
              <a:t>DPH may enact regulations to implement this law. </a:t>
            </a:r>
          </a:p>
        </p:txBody>
      </p:sp>
    </p:spTree>
    <p:extLst>
      <p:ext uri="{BB962C8B-B14F-4D97-AF65-F5344CB8AC3E}">
        <p14:creationId xmlns:p14="http://schemas.microsoft.com/office/powerpoint/2010/main" val="107032931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1">
          <a:gsLst>
            <a:gs pos="0">
              <a:schemeClr val="bg2">
                <a:tint val="94000"/>
                <a:satMod val="80000"/>
                <a:lumMod val="106000"/>
              </a:schemeClr>
            </a:gs>
            <a:gs pos="100000">
              <a:schemeClr val="bg2">
                <a:shade val="80000"/>
              </a:schemeClr>
            </a:gs>
          </a:gsLst>
          <a:path path="circle">
            <a:fillToRect l="43000" r="43000" b="10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2A53C0C-3ADD-5AA0-B6C0-BC58D1018C3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451579" y="804519"/>
            <a:ext cx="9603275" cy="1049235"/>
          </a:xfrm>
        </p:spPr>
        <p:txBody>
          <a:bodyPr>
            <a:normAutofit/>
          </a:bodyPr>
          <a:lstStyle/>
          <a:p>
            <a:pPr algn="ctr"/>
            <a:r>
              <a:rPr lang="en-US" dirty="0"/>
              <a:t>Chapter 270, §29(a-c)</a:t>
            </a:r>
            <a:br>
              <a:rPr lang="en-US" dirty="0"/>
            </a:br>
            <a:r>
              <a:rPr lang="en-US" i="1" dirty="0"/>
              <a:t>New section</a:t>
            </a:r>
          </a:p>
        </p:txBody>
      </p:sp>
      <p:pic>
        <p:nvPicPr>
          <p:cNvPr id="5" name="Picture 4" descr="A picture containing person, indoor&#10;&#10;Description automatically generated">
            <a:extLst>
              <a:ext uri="{FF2B5EF4-FFF2-40B4-BE49-F238E27FC236}">
                <a16:creationId xmlns:a16="http://schemas.microsoft.com/office/drawing/2014/main" id="{666BEA4E-C131-3CEC-6AF2-67C8420A98C1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1451579" y="2085493"/>
            <a:ext cx="4960443" cy="3311095"/>
          </a:xfrm>
          <a:prstGeom prst="rect">
            <a:avLst/>
          </a:prstGeom>
        </p:spPr>
      </p:pic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568B20A-5BBF-6BEF-2207-9F71C7D8621B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6892299" y="2015734"/>
            <a:ext cx="4162555" cy="3744986"/>
          </a:xfrm>
        </p:spPr>
        <p:txBody>
          <a:bodyPr>
            <a:normAutofit/>
          </a:bodyPr>
          <a:lstStyle/>
          <a:p>
            <a:r>
              <a:rPr lang="en-US" b="1" dirty="0"/>
              <a:t>Sale of Electronic Delivery Systems</a:t>
            </a:r>
          </a:p>
          <a:p>
            <a:pPr lvl="1"/>
            <a:r>
              <a:rPr lang="en-US" sz="2000" dirty="0"/>
              <a:t>Prohibits the sale of vaping products with a nicotine content greater than 35 mg per ml.</a:t>
            </a:r>
          </a:p>
          <a:p>
            <a:pPr lvl="2"/>
            <a:r>
              <a:rPr lang="en-US" sz="1800" dirty="0"/>
              <a:t>Except in adult-only retail tobacco stores and smoking bars </a:t>
            </a:r>
            <a:r>
              <a:rPr lang="en-US" sz="1800" b="1" i="1" dirty="0"/>
              <a:t>for on-site consumption only.</a:t>
            </a:r>
          </a:p>
        </p:txBody>
      </p:sp>
    </p:spTree>
    <p:extLst>
      <p:ext uri="{BB962C8B-B14F-4D97-AF65-F5344CB8AC3E}">
        <p14:creationId xmlns:p14="http://schemas.microsoft.com/office/powerpoint/2010/main" val="1694318498"/>
      </p:ext>
    </p:extLst>
  </p:cSld>
  <p:clrMapOvr>
    <a:masterClrMapping/>
  </p:clrMapOvr>
</p:sld>
</file>

<file path=ppt/theme/theme1.xml><?xml version="1.0" encoding="utf-8"?>
<a:theme xmlns:a="http://schemas.openxmlformats.org/drawingml/2006/main" name="Gallery">
  <a:themeElements>
    <a:clrScheme name="Gallery">
      <a:dk1>
        <a:sysClr val="windowText" lastClr="000000"/>
      </a:dk1>
      <a:lt1>
        <a:sysClr val="window" lastClr="FFFFFF"/>
      </a:lt1>
      <a:dk2>
        <a:srgbClr val="454545"/>
      </a:dk2>
      <a:lt2>
        <a:srgbClr val="DFDBD5"/>
      </a:lt2>
      <a:accent1>
        <a:srgbClr val="B71E42"/>
      </a:accent1>
      <a:accent2>
        <a:srgbClr val="DE478E"/>
      </a:accent2>
      <a:accent3>
        <a:srgbClr val="BC72F0"/>
      </a:accent3>
      <a:accent4>
        <a:srgbClr val="795FAF"/>
      </a:accent4>
      <a:accent5>
        <a:srgbClr val="586EA6"/>
      </a:accent5>
      <a:accent6>
        <a:srgbClr val="6892A0"/>
      </a:accent6>
      <a:hlink>
        <a:srgbClr val="FA2B5C"/>
      </a:hlink>
      <a:folHlink>
        <a:srgbClr val="BC658E"/>
      </a:folHlink>
    </a:clrScheme>
    <a:fontScheme name="Gallery">
      <a:majorFont>
        <a:latin typeface="Gill Sans MT" panose="020B0502020104020203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Gill Sans MT" panose="020B0502020104020203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Gallery">
      <a:fillStyleLst>
        <a:solidFill>
          <a:schemeClr val="phClr"/>
        </a:solidFill>
        <a:gradFill rotWithShape="1">
          <a:gsLst>
            <a:gs pos="0">
              <a:schemeClr val="phClr">
                <a:tint val="54000"/>
                <a:alpha val="100000"/>
                <a:satMod val="105000"/>
                <a:lumMod val="110000"/>
              </a:schemeClr>
            </a:gs>
            <a:gs pos="100000">
              <a:schemeClr val="phClr">
                <a:tint val="78000"/>
                <a:alpha val="92000"/>
                <a:satMod val="109000"/>
                <a:lumMod val="10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satMod val="110000"/>
                <a:lumMod val="104000"/>
              </a:schemeClr>
            </a:gs>
            <a:gs pos="69000">
              <a:schemeClr val="phClr">
                <a:shade val="88000"/>
                <a:satMod val="130000"/>
                <a:lumMod val="92000"/>
              </a:schemeClr>
            </a:gs>
            <a:gs pos="100000">
              <a:schemeClr val="phClr">
                <a:shade val="78000"/>
                <a:satMod val="130000"/>
                <a:lumMod val="92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2225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0800" dist="50800" dir="5400000" sx="96000" sy="96000" rotWithShape="0">
              <a:srgbClr val="000000">
                <a:alpha val="48000"/>
              </a:srgbClr>
            </a:outerShdw>
          </a:effectLst>
          <a:scene3d>
            <a:camera prst="orthographicFront">
              <a:rot lat="0" lon="0" rev="0"/>
            </a:camera>
            <a:lightRig rig="balanced" dir="t">
              <a:rot lat="0" lon="0" rev="1080000"/>
            </a:lightRig>
          </a:scene3d>
          <a:sp3d>
            <a:bevelT w="38100" h="12700" prst="softRound"/>
          </a:sp3d>
        </a:effectStyle>
      </a:effectStyleLst>
      <a:bgFillStyleLst>
        <a:solidFill>
          <a:schemeClr val="phClr"/>
        </a:solidFill>
        <a:solidFill>
          <a:schemeClr val="phClr"/>
        </a:solidFill>
        <a:gradFill rotWithShape="1">
          <a:gsLst>
            <a:gs pos="0">
              <a:schemeClr val="phClr">
                <a:tint val="94000"/>
                <a:satMod val="80000"/>
                <a:lumMod val="106000"/>
              </a:schemeClr>
            </a:gs>
            <a:gs pos="100000">
              <a:schemeClr val="phClr">
                <a:shade val="8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Gallery" id="{BBFCD31E-59A1-489D-B089-A3EAD7CAE12E}" vid="{F5E91637-A7B6-4E27-B710-77DA7014EE1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Gallery</Template>
  <TotalTime>12</TotalTime>
  <Words>523</Words>
  <Application>Microsoft Office PowerPoint</Application>
  <PresentationFormat>Widescreen</PresentationFormat>
  <Paragraphs>61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Gill Sans MT</vt:lpstr>
      <vt:lpstr>Gallery</vt:lpstr>
      <vt:lpstr>An act modernizing tobacco control</vt:lpstr>
      <vt:lpstr>Amends 18 sections of Massachusetts law</vt:lpstr>
      <vt:lpstr>Notable amendments</vt:lpstr>
      <vt:lpstr>Notable amendments (continued)</vt:lpstr>
      <vt:lpstr>Crimes, punishments and proceedings in criminal cases</vt:lpstr>
      <vt:lpstr>Amendments to tobacco sales law</vt:lpstr>
      <vt:lpstr>Chapter 270, §29(a-c) New section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An act modernizing tobacco control</dc:title>
  <dc:creator>Cheryl Sbarra</dc:creator>
  <cp:lastModifiedBy>Sarah</cp:lastModifiedBy>
  <cp:revision>1</cp:revision>
  <dcterms:created xsi:type="dcterms:W3CDTF">2022-05-09T16:24:53Z</dcterms:created>
  <dcterms:modified xsi:type="dcterms:W3CDTF">2022-06-21T18:38:11Z</dcterms:modified>
</cp:coreProperties>
</file>