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75" r:id="rId2"/>
    <p:sldId id="594" r:id="rId3"/>
    <p:sldId id="382" r:id="rId4"/>
    <p:sldId id="290" r:id="rId5"/>
    <p:sldId id="633" r:id="rId6"/>
    <p:sldId id="395" r:id="rId7"/>
    <p:sldId id="635" r:id="rId8"/>
    <p:sldId id="289" r:id="rId9"/>
    <p:sldId id="536" r:id="rId10"/>
    <p:sldId id="529" r:id="rId11"/>
    <p:sldId id="537" r:id="rId12"/>
    <p:sldId id="533" r:id="rId13"/>
    <p:sldId id="531" r:id="rId14"/>
    <p:sldId id="532" r:id="rId15"/>
    <p:sldId id="624" r:id="rId16"/>
    <p:sldId id="689" r:id="rId17"/>
    <p:sldId id="634" r:id="rId18"/>
    <p:sldId id="534" r:id="rId19"/>
    <p:sldId id="639" r:id="rId20"/>
    <p:sldId id="527" r:id="rId21"/>
    <p:sldId id="522"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Lea Susan Ojamaa" initials="LSO" lastIdx="2" clrIdx="1"/>
  <p:cmAuthor id="2" name="Apostola, Sophia A (DPH)" initials="ASA(" lastIdx="2" clrIdx="2">
    <p:extLst>
      <p:ext uri="{19B8F6BF-5375-455C-9EA6-DF929625EA0E}">
        <p15:presenceInfo xmlns:p15="http://schemas.microsoft.com/office/powerpoint/2012/main" userId="S::Sophia.A.Apostola@massmail.state.ma.us::afae67f7-e688-4a3b-a589-8e9adfba4e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9" autoAdjust="0"/>
    <p:restoredTop sz="76555" autoAdjust="0"/>
  </p:normalViewPr>
  <p:slideViewPr>
    <p:cSldViewPr snapToGrid="0" snapToObjects="1">
      <p:cViewPr varScale="1">
        <p:scale>
          <a:sx n="66" d="100"/>
          <a:sy n="66" d="100"/>
        </p:scale>
        <p:origin x="134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40"/>
    </p:cViewPr>
  </p:sorterViewPr>
  <p:notesViewPr>
    <p:cSldViewPr snapToGrid="0" snapToObjects="1">
      <p:cViewPr varScale="1">
        <p:scale>
          <a:sx n="68" d="100"/>
          <a:sy n="68" d="100"/>
        </p:scale>
        <p:origin x="-3258" y="-120"/>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009491865097432E-2"/>
          <c:y val="4.7993750476162327E-2"/>
          <c:w val="0.9248632444025684"/>
          <c:h val="0.81003710370502613"/>
        </c:manualLayout>
      </c:layout>
      <c:lineChart>
        <c:grouping val="standard"/>
        <c:varyColors val="0"/>
        <c:ser>
          <c:idx val="0"/>
          <c:order val="0"/>
          <c:tx>
            <c:strRef>
              <c:f>Sheet1!$D$1</c:f>
              <c:strCache>
                <c:ptCount val="1"/>
                <c:pt idx="0">
                  <c:v>Adult Smoking </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10-BC19-427E-BFA6-561D67BF18A5}"/>
                </c:ext>
              </c:extLst>
            </c:dLbl>
            <c:dLbl>
              <c:idx val="1"/>
              <c:layout>
                <c:manualLayout>
                  <c:x val="-2.3479474911807283E-2"/>
                  <c:y val="4.5730534389627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19-427E-BFA6-561D67BF18A5}"/>
                </c:ext>
              </c:extLst>
            </c:dLbl>
            <c:dLbl>
              <c:idx val="2"/>
              <c:delete val="1"/>
              <c:extLst>
                <c:ext xmlns:c15="http://schemas.microsoft.com/office/drawing/2012/chart" uri="{CE6537A1-D6FC-4f65-9D91-7224C49458BB}"/>
                <c:ext xmlns:c16="http://schemas.microsoft.com/office/drawing/2014/chart" uri="{C3380CC4-5D6E-409C-BE32-E72D297353CC}">
                  <c16:uniqueId val="{00000012-BC19-427E-BFA6-561D67BF18A5}"/>
                </c:ext>
              </c:extLst>
            </c:dLbl>
            <c:dLbl>
              <c:idx val="3"/>
              <c:layout>
                <c:manualLayout>
                  <c:x val="-2.7562861852991158E-2"/>
                  <c:y val="4.8137404620660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19-427E-BFA6-561D67BF18A5}"/>
                </c:ext>
              </c:extLst>
            </c:dLbl>
            <c:dLbl>
              <c:idx val="4"/>
              <c:delete val="1"/>
              <c:extLst>
                <c:ext xmlns:c15="http://schemas.microsoft.com/office/drawing/2012/chart" uri="{CE6537A1-D6FC-4f65-9D91-7224C49458BB}"/>
                <c:ext xmlns:c16="http://schemas.microsoft.com/office/drawing/2014/chart" uri="{C3380CC4-5D6E-409C-BE32-E72D297353CC}">
                  <c16:uniqueId val="{00000002-BC19-427E-BFA6-561D67BF18A5}"/>
                </c:ext>
              </c:extLst>
            </c:dLbl>
            <c:dLbl>
              <c:idx val="5"/>
              <c:layout>
                <c:manualLayout>
                  <c:x val="-2.3479474911807283E-2"/>
                  <c:y val="3.850992369652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19-427E-BFA6-561D67BF18A5}"/>
                </c:ext>
              </c:extLst>
            </c:dLbl>
            <c:dLbl>
              <c:idx val="6"/>
              <c:delete val="1"/>
              <c:extLst>
                <c:ext xmlns:c15="http://schemas.microsoft.com/office/drawing/2012/chart" uri="{CE6537A1-D6FC-4f65-9D91-7224C49458BB}"/>
                <c:ext xmlns:c16="http://schemas.microsoft.com/office/drawing/2014/chart" uri="{C3380CC4-5D6E-409C-BE32-E72D297353CC}">
                  <c16:uniqueId val="{00000003-BC19-427E-BFA6-561D67BF18A5}"/>
                </c:ext>
              </c:extLst>
            </c:dLbl>
            <c:dLbl>
              <c:idx val="7"/>
              <c:layout>
                <c:manualLayout>
                  <c:x val="-2.3479474911807283E-2"/>
                  <c:y val="5.0544274851693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C19-427E-BFA6-561D67BF18A5}"/>
                </c:ext>
              </c:extLst>
            </c:dLbl>
            <c:dLbl>
              <c:idx val="8"/>
              <c:delete val="1"/>
              <c:extLst>
                <c:ext xmlns:c15="http://schemas.microsoft.com/office/drawing/2012/chart" uri="{CE6537A1-D6FC-4f65-9D91-7224C49458BB}"/>
                <c:ext xmlns:c16="http://schemas.microsoft.com/office/drawing/2014/chart" uri="{C3380CC4-5D6E-409C-BE32-E72D297353CC}">
                  <c16:uniqueId val="{00000014-BC19-427E-BFA6-561D67BF18A5}"/>
                </c:ext>
              </c:extLst>
            </c:dLbl>
            <c:dLbl>
              <c:idx val="9"/>
              <c:layout>
                <c:manualLayout>
                  <c:x val="-2.552116838239922E-2"/>
                  <c:y val="3.6103053465495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19-427E-BFA6-561D67BF18A5}"/>
                </c:ext>
              </c:extLst>
            </c:dLbl>
            <c:dLbl>
              <c:idx val="10"/>
              <c:delete val="1"/>
              <c:extLst>
                <c:ext xmlns:c15="http://schemas.microsoft.com/office/drawing/2012/chart" uri="{CE6537A1-D6FC-4f65-9D91-7224C49458BB}"/>
                <c:ext xmlns:c16="http://schemas.microsoft.com/office/drawing/2014/chart" uri="{C3380CC4-5D6E-409C-BE32-E72D297353CC}">
                  <c16:uniqueId val="{00000005-BC19-427E-BFA6-561D67BF18A5}"/>
                </c:ext>
              </c:extLst>
            </c:dLbl>
            <c:dLbl>
              <c:idx val="11"/>
              <c:layout>
                <c:manualLayout>
                  <c:x val="-2.3479474911807355E-2"/>
                  <c:y val="3.850992369652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C19-427E-BFA6-561D67BF18A5}"/>
                </c:ext>
              </c:extLst>
            </c:dLbl>
            <c:dLbl>
              <c:idx val="12"/>
              <c:delete val="1"/>
              <c:extLst>
                <c:ext xmlns:c15="http://schemas.microsoft.com/office/drawing/2012/chart" uri="{CE6537A1-D6FC-4f65-9D91-7224C49458BB}"/>
                <c:ext xmlns:c16="http://schemas.microsoft.com/office/drawing/2014/chart" uri="{C3380CC4-5D6E-409C-BE32-E72D297353CC}">
                  <c16:uniqueId val="{00000006-BC19-427E-BFA6-561D67BF18A5}"/>
                </c:ext>
              </c:extLst>
            </c:dLbl>
            <c:dLbl>
              <c:idx val="13"/>
              <c:layout>
                <c:manualLayout>
                  <c:x val="-2.8583708588287127E-2"/>
                  <c:y val="3.850992369652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C19-427E-BFA6-561D67BF18A5}"/>
                </c:ext>
              </c:extLst>
            </c:dLbl>
            <c:dLbl>
              <c:idx val="14"/>
              <c:delete val="1"/>
              <c:extLst>
                <c:ext xmlns:c15="http://schemas.microsoft.com/office/drawing/2012/chart" uri="{CE6537A1-D6FC-4f65-9D91-7224C49458BB}"/>
                <c:ext xmlns:c16="http://schemas.microsoft.com/office/drawing/2014/chart" uri="{C3380CC4-5D6E-409C-BE32-E72D297353CC}">
                  <c16:uniqueId val="{00000007-BC19-427E-BFA6-561D67BF18A5}"/>
                </c:ext>
              </c:extLst>
            </c:dLbl>
            <c:dLbl>
              <c:idx val="15"/>
              <c:layout>
                <c:manualLayout>
                  <c:x val="-2.6542015117695262E-2"/>
                  <c:y val="5.295114508272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19-427E-BFA6-561D67BF18A5}"/>
                </c:ext>
              </c:extLst>
            </c:dLbl>
            <c:dLbl>
              <c:idx val="16"/>
              <c:delete val="1"/>
              <c:extLst>
                <c:ext xmlns:c15="http://schemas.microsoft.com/office/drawing/2012/chart" uri="{CE6537A1-D6FC-4f65-9D91-7224C49458BB}"/>
                <c:ext xmlns:c16="http://schemas.microsoft.com/office/drawing/2014/chart" uri="{C3380CC4-5D6E-409C-BE32-E72D297353CC}">
                  <c16:uniqueId val="{00000017-BC19-427E-BFA6-561D67BF18A5}"/>
                </c:ext>
              </c:extLst>
            </c:dLbl>
            <c:dLbl>
              <c:idx val="17"/>
              <c:layout>
                <c:manualLayout>
                  <c:x val="-2.7562861852991158E-2"/>
                  <c:y val="4.0916793927561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19-427E-BFA6-561D67BF18A5}"/>
                </c:ext>
              </c:extLst>
            </c:dLbl>
            <c:dLbl>
              <c:idx val="18"/>
              <c:delete val="1"/>
              <c:extLst>
                <c:ext xmlns:c15="http://schemas.microsoft.com/office/drawing/2012/chart" uri="{CE6537A1-D6FC-4f65-9D91-7224C49458BB}"/>
                <c:ext xmlns:c16="http://schemas.microsoft.com/office/drawing/2014/chart" uri="{C3380CC4-5D6E-409C-BE32-E72D297353CC}">
                  <c16:uniqueId val="{00000018-BC19-427E-BFA6-561D67BF18A5}"/>
                </c:ext>
              </c:extLst>
            </c:dLbl>
            <c:dLbl>
              <c:idx val="19"/>
              <c:layout>
                <c:manualLayout>
                  <c:x val="-2.6542015117695189E-2"/>
                  <c:y val="3.850992369652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19-427E-BFA6-561D67BF18A5}"/>
                </c:ext>
              </c:extLst>
            </c:dLbl>
            <c:dLbl>
              <c:idx val="20"/>
              <c:delete val="1"/>
              <c:extLst>
                <c:ext xmlns:c15="http://schemas.microsoft.com/office/drawing/2012/chart" uri="{CE6537A1-D6FC-4f65-9D91-7224C49458BB}"/>
                <c:ext xmlns:c16="http://schemas.microsoft.com/office/drawing/2014/chart" uri="{C3380CC4-5D6E-409C-BE32-E72D297353CC}">
                  <c16:uniqueId val="{00000019-BC19-427E-BFA6-561D67BF18A5}"/>
                </c:ext>
              </c:extLst>
            </c:dLbl>
            <c:dLbl>
              <c:idx val="21"/>
              <c:layout>
                <c:manualLayout>
                  <c:x val="-2.4500321647103251E-2"/>
                  <c:y val="3.850992369652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19-427E-BFA6-561D67BF18A5}"/>
                </c:ext>
              </c:extLst>
            </c:dLbl>
            <c:dLbl>
              <c:idx val="22"/>
              <c:delete val="1"/>
              <c:extLst>
                <c:ext xmlns:c15="http://schemas.microsoft.com/office/drawing/2012/chart" uri="{CE6537A1-D6FC-4f65-9D91-7224C49458BB}"/>
                <c:ext xmlns:c16="http://schemas.microsoft.com/office/drawing/2014/chart" uri="{C3380CC4-5D6E-409C-BE32-E72D297353CC}">
                  <c16:uniqueId val="{0000000C-BC19-427E-BFA6-561D67BF18A5}"/>
                </c:ext>
              </c:extLst>
            </c:dLbl>
            <c:dLbl>
              <c:idx val="23"/>
              <c:layout>
                <c:manualLayout>
                  <c:x val="-1.0208467352959837E-2"/>
                  <c:y val="-4.3323664158594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73-4330-A23F-381C48E34365}"/>
                </c:ext>
              </c:extLst>
            </c:dLbl>
            <c:spPr>
              <a:noFill/>
              <a:ln>
                <a:noFill/>
              </a:ln>
              <a:effectLst/>
            </c:spPr>
            <c:txPr>
              <a:bodyPr wrap="square" lIns="38100" tIns="19050" rIns="38100" bIns="19050" anchor="ctr">
                <a:spAutoFit/>
              </a:bodyPr>
              <a:lstStyle/>
              <a:p>
                <a:pPr>
                  <a:defRPr sz="12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Sheet1!$D$2:$D$25</c:f>
              <c:numCache>
                <c:formatCode>0.0%</c:formatCode>
                <c:ptCount val="24"/>
                <c:pt idx="0">
                  <c:v>0.22700000000000001</c:v>
                </c:pt>
                <c:pt idx="1">
                  <c:v>0.20599999999999999</c:v>
                </c:pt>
                <c:pt idx="2">
                  <c:v>0.21099999999999999</c:v>
                </c:pt>
                <c:pt idx="3">
                  <c:v>0.20200000000000001</c:v>
                </c:pt>
                <c:pt idx="4">
                  <c:v>0.19900000000000001</c:v>
                </c:pt>
                <c:pt idx="5">
                  <c:v>0.19500000000000001</c:v>
                </c:pt>
                <c:pt idx="6">
                  <c:v>0.189</c:v>
                </c:pt>
                <c:pt idx="7">
                  <c:v>0.191</c:v>
                </c:pt>
                <c:pt idx="8">
                  <c:v>0.185</c:v>
                </c:pt>
                <c:pt idx="9">
                  <c:v>0.18099999999999999</c:v>
                </c:pt>
                <c:pt idx="10">
                  <c:v>0.17799999999999999</c:v>
                </c:pt>
                <c:pt idx="11">
                  <c:v>0.16399999999999998</c:v>
                </c:pt>
                <c:pt idx="12">
                  <c:v>0.161</c:v>
                </c:pt>
                <c:pt idx="13">
                  <c:v>0.15</c:v>
                </c:pt>
                <c:pt idx="14">
                  <c:v>0.14099999999999999</c:v>
                </c:pt>
                <c:pt idx="15">
                  <c:v>0.182</c:v>
                </c:pt>
                <c:pt idx="16">
                  <c:v>0.16400000000000001</c:v>
                </c:pt>
                <c:pt idx="17">
                  <c:v>0.16600000000000001</c:v>
                </c:pt>
                <c:pt idx="18">
                  <c:v>0.14699999999999999</c:v>
                </c:pt>
                <c:pt idx="19">
                  <c:v>0.14000000000000001</c:v>
                </c:pt>
                <c:pt idx="20">
                  <c:v>0.13600000000000001</c:v>
                </c:pt>
                <c:pt idx="21">
                  <c:v>0.13699999999999998</c:v>
                </c:pt>
                <c:pt idx="22" formatCode="0.00%">
                  <c:v>0.13400000000000001</c:v>
                </c:pt>
                <c:pt idx="23">
                  <c:v>0.12</c:v>
                </c:pt>
              </c:numCache>
            </c:numRef>
          </c:val>
          <c:smooth val="0"/>
          <c:extLst>
            <c:ext xmlns:c16="http://schemas.microsoft.com/office/drawing/2014/chart" uri="{C3380CC4-5D6E-409C-BE32-E72D297353CC}">
              <c16:uniqueId val="{0000000D-BC19-427E-BFA6-561D67BF18A5}"/>
            </c:ext>
          </c:extLst>
        </c:ser>
        <c:ser>
          <c:idx val="1"/>
          <c:order val="1"/>
          <c:tx>
            <c:strRef>
              <c:f>Sheet1!$E$1</c:f>
              <c:strCache>
                <c:ptCount val="1"/>
                <c:pt idx="0">
                  <c:v>High School Tobacco Use</c:v>
                </c:pt>
              </c:strCache>
            </c:strRef>
          </c:tx>
          <c:marker>
            <c:symbol val="diamond"/>
            <c:size val="7"/>
          </c:marker>
          <c:dLbls>
            <c:dLbl>
              <c:idx val="15"/>
              <c:layout>
                <c:manualLayout>
                  <c:x val="-1.9768627427101615E-2"/>
                  <c:y val="-3.8237818616556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19-427E-BFA6-561D67BF18A5}"/>
                </c:ext>
              </c:extLst>
            </c:dLbl>
            <c:dLbl>
              <c:idx val="17"/>
              <c:layout>
                <c:manualLayout>
                  <c:x val="-3.0038455376900232E-2"/>
                  <c:y val="-5.8547023611207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C19-427E-BFA6-561D67BF18A5}"/>
                </c:ext>
              </c:extLst>
            </c:dLbl>
            <c:dLbl>
              <c:idx val="19"/>
              <c:layout>
                <c:manualLayout>
                  <c:x val="-2.6233737853075235E-2"/>
                  <c:y val="-2.2689598884171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C19-427E-BFA6-561D67BF18A5}"/>
                </c:ext>
              </c:extLst>
            </c:dLbl>
            <c:dLbl>
              <c:idx val="21"/>
              <c:layout>
                <c:manualLayout>
                  <c:x val="-2.7996761906308294E-2"/>
                  <c:y val="-4.6512672456042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C19-427E-BFA6-561D67BF18A5}"/>
                </c:ext>
              </c:extLst>
            </c:dLbl>
            <c:dLbl>
              <c:idx val="23"/>
              <c:layout>
                <c:manualLayout>
                  <c:x val="-2.2248319816974255E-2"/>
                  <c:y val="-2.9664580838811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C19-427E-BFA6-561D67BF18A5}"/>
                </c:ext>
              </c:extLst>
            </c:dLbl>
            <c:spPr>
              <a:noFill/>
            </c:spPr>
            <c:txPr>
              <a:bodyPr/>
              <a:lstStyle/>
              <a:p>
                <a:pPr>
                  <a:defRPr sz="1200">
                    <a:solidFill>
                      <a:srgbClr val="C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Sheet1!$E$2:$E$25</c:f>
              <c:numCache>
                <c:formatCode>General</c:formatCode>
                <c:ptCount val="24"/>
                <c:pt idx="3" formatCode="0.0%">
                  <c:v>0.35099999999999998</c:v>
                </c:pt>
                <c:pt idx="5" formatCode="0.0%">
                  <c:v>0.309</c:v>
                </c:pt>
                <c:pt idx="7" formatCode="0.0%">
                  <c:v>0.254</c:v>
                </c:pt>
                <c:pt idx="9" formatCode="0.0%">
                  <c:v>0.26100000000000001</c:v>
                </c:pt>
                <c:pt idx="11" formatCode="0.0%">
                  <c:v>0.24399999999999999</c:v>
                </c:pt>
                <c:pt idx="13" formatCode="0.0%">
                  <c:v>0.23899999999999999</c:v>
                </c:pt>
                <c:pt idx="15" formatCode="0.0%">
                  <c:v>0.21299999999999999</c:v>
                </c:pt>
                <c:pt idx="17" formatCode="0.0%">
                  <c:v>0.17100000000000001</c:v>
                </c:pt>
                <c:pt idx="19" formatCode="0.0%">
                  <c:v>0.29299999999999998</c:v>
                </c:pt>
                <c:pt idx="21" formatCode="0.0%">
                  <c:v>0.245</c:v>
                </c:pt>
                <c:pt idx="23" formatCode="0.0%">
                  <c:v>0.35</c:v>
                </c:pt>
              </c:numCache>
            </c:numRef>
          </c:val>
          <c:smooth val="0"/>
          <c:extLst>
            <c:ext xmlns:c16="http://schemas.microsoft.com/office/drawing/2014/chart" uri="{C3380CC4-5D6E-409C-BE32-E72D297353CC}">
              <c16:uniqueId val="{0000000F-BC19-427E-BFA6-561D67BF18A5}"/>
            </c:ext>
          </c:extLst>
        </c:ser>
        <c:dLbls>
          <c:showLegendKey val="0"/>
          <c:showVal val="0"/>
          <c:showCatName val="0"/>
          <c:showSerName val="0"/>
          <c:showPercent val="0"/>
          <c:showBubbleSize val="0"/>
        </c:dLbls>
        <c:marker val="1"/>
        <c:smooth val="0"/>
        <c:axId val="422912384"/>
        <c:axId val="422913920"/>
      </c:lineChart>
      <c:catAx>
        <c:axId val="422912384"/>
        <c:scaling>
          <c:orientation val="minMax"/>
        </c:scaling>
        <c:delete val="0"/>
        <c:axPos val="b"/>
        <c:numFmt formatCode="General" sourceLinked="1"/>
        <c:majorTickMark val="out"/>
        <c:minorTickMark val="none"/>
        <c:tickLblPos val="nextTo"/>
        <c:txPr>
          <a:bodyPr rot="-2400000"/>
          <a:lstStyle/>
          <a:p>
            <a:pPr>
              <a:defRPr sz="1400"/>
            </a:pPr>
            <a:endParaRPr lang="en-US"/>
          </a:p>
        </c:txPr>
        <c:crossAx val="422913920"/>
        <c:crosses val="autoZero"/>
        <c:auto val="1"/>
        <c:lblAlgn val="ctr"/>
        <c:lblOffset val="100"/>
        <c:tickMarkSkip val="1"/>
        <c:noMultiLvlLbl val="0"/>
      </c:catAx>
      <c:valAx>
        <c:axId val="422913920"/>
        <c:scaling>
          <c:orientation val="minMax"/>
        </c:scaling>
        <c:delete val="0"/>
        <c:axPos val="l"/>
        <c:numFmt formatCode="0%" sourceLinked="0"/>
        <c:majorTickMark val="out"/>
        <c:minorTickMark val="none"/>
        <c:tickLblPos val="nextTo"/>
        <c:txPr>
          <a:bodyPr/>
          <a:lstStyle/>
          <a:p>
            <a:pPr>
              <a:defRPr sz="1400"/>
            </a:pPr>
            <a:endParaRPr lang="en-US"/>
          </a:p>
        </c:txPr>
        <c:crossAx val="422912384"/>
        <c:crosses val="autoZero"/>
        <c:crossBetween val="midCat"/>
      </c:valAx>
      <c:spPr>
        <a:ln>
          <a:noFill/>
        </a:ln>
      </c:spPr>
    </c:plotArea>
    <c:legend>
      <c:legendPos val="t"/>
      <c:layout>
        <c:manualLayout>
          <c:xMode val="edge"/>
          <c:yMode val="edge"/>
          <c:x val="0.29769329632455788"/>
          <c:y val="0"/>
          <c:w val="0.39468337991500901"/>
          <c:h val="6.6499088024768893E-2"/>
        </c:manualLayout>
      </c:layout>
      <c:overlay val="0"/>
      <c:txPr>
        <a:bodyPr/>
        <a:lstStyle/>
        <a:p>
          <a:pPr>
            <a:defRPr sz="1400"/>
          </a:pPr>
          <a:endParaRPr lang="en-US"/>
        </a:p>
      </c:txPr>
    </c:legend>
    <c:plotVisOnly val="1"/>
    <c:dispBlanksAs val="span"/>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F7BF6-A923-4761-866B-D25B21D571D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CC48A2D-9F23-447B-A2E5-E204298FE6FE}">
      <dgm:prSet/>
      <dgm:spPr/>
      <dgm:t>
        <a:bodyPr/>
        <a:lstStyle/>
        <a:p>
          <a:pPr rtl="0"/>
          <a:r>
            <a:rPr lang="en-US" dirty="0"/>
            <a:t>Raises age of purchase to 21 with exemption</a:t>
          </a:r>
        </a:p>
      </dgm:t>
    </dgm:pt>
    <dgm:pt modelId="{7EABA538-A633-4750-AC43-7D8A3E2C3C5F}" type="parTrans" cxnId="{EC4D238A-4EB4-4DE8-82BB-D434A1002CAA}">
      <dgm:prSet/>
      <dgm:spPr/>
      <dgm:t>
        <a:bodyPr/>
        <a:lstStyle/>
        <a:p>
          <a:endParaRPr lang="en-US"/>
        </a:p>
      </dgm:t>
    </dgm:pt>
    <dgm:pt modelId="{31118194-40F3-4F50-B849-019717A3EF25}" type="sibTrans" cxnId="{EC4D238A-4EB4-4DE8-82BB-D434A1002CAA}">
      <dgm:prSet/>
      <dgm:spPr/>
      <dgm:t>
        <a:bodyPr/>
        <a:lstStyle/>
        <a:p>
          <a:endParaRPr lang="en-US"/>
        </a:p>
      </dgm:t>
    </dgm:pt>
    <dgm:pt modelId="{3FC6393D-56D4-437C-A89F-F1AF9A6C3147}">
      <dgm:prSet/>
      <dgm:spPr/>
      <dgm:t>
        <a:bodyPr/>
        <a:lstStyle/>
        <a:p>
          <a:pPr rtl="0"/>
          <a:r>
            <a:rPr lang="en-US" dirty="0"/>
            <a:t>Prohibits sale of tobacco in pharmacies</a:t>
          </a:r>
        </a:p>
      </dgm:t>
    </dgm:pt>
    <dgm:pt modelId="{AAB8D429-FF26-44C0-94F8-0EBDBD20CA57}" type="parTrans" cxnId="{DBC4FC40-D91C-44DC-BAA1-B11321ABAF0A}">
      <dgm:prSet/>
      <dgm:spPr/>
      <dgm:t>
        <a:bodyPr/>
        <a:lstStyle/>
        <a:p>
          <a:endParaRPr lang="en-US"/>
        </a:p>
      </dgm:t>
    </dgm:pt>
    <dgm:pt modelId="{BDD977DF-C48C-42E5-AF10-B306AA68FE26}" type="sibTrans" cxnId="{DBC4FC40-D91C-44DC-BAA1-B11321ABAF0A}">
      <dgm:prSet/>
      <dgm:spPr/>
      <dgm:t>
        <a:bodyPr/>
        <a:lstStyle/>
        <a:p>
          <a:endParaRPr lang="en-US"/>
        </a:p>
      </dgm:t>
    </dgm:pt>
    <dgm:pt modelId="{D03741ED-FA91-42A7-97A5-A0F99547DA9E}">
      <dgm:prSet/>
      <dgm:spPr/>
      <dgm:t>
        <a:bodyPr/>
        <a:lstStyle/>
        <a:p>
          <a:pPr rtl="0"/>
          <a:r>
            <a:rPr lang="en-US" dirty="0"/>
            <a:t>Requires smoking cessation service information at point of sale </a:t>
          </a:r>
        </a:p>
      </dgm:t>
    </dgm:pt>
    <dgm:pt modelId="{19094C66-4208-487B-A3A6-68931C4F78D5}" type="parTrans" cxnId="{14284C45-247D-43FE-91A0-E604B59CA1A5}">
      <dgm:prSet/>
      <dgm:spPr/>
      <dgm:t>
        <a:bodyPr/>
        <a:lstStyle/>
        <a:p>
          <a:endParaRPr lang="en-US"/>
        </a:p>
      </dgm:t>
    </dgm:pt>
    <dgm:pt modelId="{D4951920-DF40-4A10-882B-75EEDE206E23}" type="sibTrans" cxnId="{14284C45-247D-43FE-91A0-E604B59CA1A5}">
      <dgm:prSet/>
      <dgm:spPr/>
      <dgm:t>
        <a:bodyPr/>
        <a:lstStyle/>
        <a:p>
          <a:endParaRPr lang="en-US"/>
        </a:p>
      </dgm:t>
    </dgm:pt>
    <dgm:pt modelId="{EBB6C483-AB73-407C-BF8D-CC03C645A58C}">
      <dgm:prSet/>
      <dgm:spPr/>
      <dgm:t>
        <a:bodyPr/>
        <a:lstStyle/>
        <a:p>
          <a:pPr rtl="0"/>
          <a:r>
            <a:rPr lang="en-US" dirty="0"/>
            <a:t>Includes e-cigarettes in definition of tobacco product</a:t>
          </a:r>
        </a:p>
      </dgm:t>
    </dgm:pt>
    <dgm:pt modelId="{6030B7F8-6B1B-496F-813C-C6D42B221AD9}" type="parTrans" cxnId="{FD2698F3-3E01-416C-826A-0372CB130FA9}">
      <dgm:prSet/>
      <dgm:spPr/>
      <dgm:t>
        <a:bodyPr/>
        <a:lstStyle/>
        <a:p>
          <a:endParaRPr lang="en-US"/>
        </a:p>
      </dgm:t>
    </dgm:pt>
    <dgm:pt modelId="{053AA4ED-13D5-4C08-B78C-293C1B37C0AD}" type="sibTrans" cxnId="{FD2698F3-3E01-416C-826A-0372CB130FA9}">
      <dgm:prSet/>
      <dgm:spPr/>
      <dgm:t>
        <a:bodyPr/>
        <a:lstStyle/>
        <a:p>
          <a:endParaRPr lang="en-US"/>
        </a:p>
      </dgm:t>
    </dgm:pt>
    <dgm:pt modelId="{66F120E0-A10A-4EB2-9B1C-8FFEC448FC21}">
      <dgm:prSet/>
      <dgm:spPr/>
      <dgm:t>
        <a:bodyPr/>
        <a:lstStyle/>
        <a:p>
          <a:pPr rtl="0"/>
          <a:r>
            <a:rPr lang="en-US" dirty="0"/>
            <a:t>Includes e-cigarettes in smoke-free workplace law</a:t>
          </a:r>
        </a:p>
      </dgm:t>
    </dgm:pt>
    <dgm:pt modelId="{7687BF92-0789-42DF-8F7E-4BC6A52C6F32}" type="parTrans" cxnId="{19399A41-6ED1-4CEC-BD21-0669B24F9530}">
      <dgm:prSet/>
      <dgm:spPr/>
      <dgm:t>
        <a:bodyPr/>
        <a:lstStyle/>
        <a:p>
          <a:endParaRPr lang="en-US"/>
        </a:p>
      </dgm:t>
    </dgm:pt>
    <dgm:pt modelId="{333943EA-294E-425A-AB90-10918101E9C0}" type="sibTrans" cxnId="{19399A41-6ED1-4CEC-BD21-0669B24F9530}">
      <dgm:prSet/>
      <dgm:spPr/>
      <dgm:t>
        <a:bodyPr/>
        <a:lstStyle/>
        <a:p>
          <a:endParaRPr lang="en-US"/>
        </a:p>
      </dgm:t>
    </dgm:pt>
    <dgm:pt modelId="{05245A89-544C-4DDD-A871-604E2C8F27B2}" type="pres">
      <dgm:prSet presAssocID="{B57F7BF6-A923-4761-866B-D25B21D571D8}" presName="linear" presStyleCnt="0">
        <dgm:presLayoutVars>
          <dgm:animLvl val="lvl"/>
          <dgm:resizeHandles val="exact"/>
        </dgm:presLayoutVars>
      </dgm:prSet>
      <dgm:spPr/>
    </dgm:pt>
    <dgm:pt modelId="{48B363DA-A926-4A22-B19B-71F5E1A6214C}" type="pres">
      <dgm:prSet presAssocID="{2CC48A2D-9F23-447B-A2E5-E204298FE6FE}" presName="parentText" presStyleLbl="node1" presStyleIdx="0" presStyleCnt="5">
        <dgm:presLayoutVars>
          <dgm:chMax val="0"/>
          <dgm:bulletEnabled val="1"/>
        </dgm:presLayoutVars>
      </dgm:prSet>
      <dgm:spPr/>
    </dgm:pt>
    <dgm:pt modelId="{BF95D7CE-CE59-427E-90B1-702738DFDF13}" type="pres">
      <dgm:prSet presAssocID="{31118194-40F3-4F50-B849-019717A3EF25}" presName="spacer" presStyleCnt="0"/>
      <dgm:spPr/>
    </dgm:pt>
    <dgm:pt modelId="{0098BAE7-5EDD-458D-882F-18D30E6411C8}" type="pres">
      <dgm:prSet presAssocID="{3FC6393D-56D4-437C-A89F-F1AF9A6C3147}" presName="parentText" presStyleLbl="node1" presStyleIdx="1" presStyleCnt="5">
        <dgm:presLayoutVars>
          <dgm:chMax val="0"/>
          <dgm:bulletEnabled val="1"/>
        </dgm:presLayoutVars>
      </dgm:prSet>
      <dgm:spPr/>
    </dgm:pt>
    <dgm:pt modelId="{89C37A42-C6DF-4A57-BBD5-2299BB7E19B0}" type="pres">
      <dgm:prSet presAssocID="{BDD977DF-C48C-42E5-AF10-B306AA68FE26}" presName="spacer" presStyleCnt="0"/>
      <dgm:spPr/>
    </dgm:pt>
    <dgm:pt modelId="{AED63020-2C41-44B7-980B-9659FE69B06C}" type="pres">
      <dgm:prSet presAssocID="{D03741ED-FA91-42A7-97A5-A0F99547DA9E}" presName="parentText" presStyleLbl="node1" presStyleIdx="2" presStyleCnt="5">
        <dgm:presLayoutVars>
          <dgm:chMax val="0"/>
          <dgm:bulletEnabled val="1"/>
        </dgm:presLayoutVars>
      </dgm:prSet>
      <dgm:spPr/>
    </dgm:pt>
    <dgm:pt modelId="{A7AEFF3F-C79C-44BB-8C71-AFDBFEA1BBBC}" type="pres">
      <dgm:prSet presAssocID="{D4951920-DF40-4A10-882B-75EEDE206E23}" presName="spacer" presStyleCnt="0"/>
      <dgm:spPr/>
    </dgm:pt>
    <dgm:pt modelId="{C589B977-98AF-43F2-9A0C-437D21204244}" type="pres">
      <dgm:prSet presAssocID="{EBB6C483-AB73-407C-BF8D-CC03C645A58C}" presName="parentText" presStyleLbl="node1" presStyleIdx="3" presStyleCnt="5">
        <dgm:presLayoutVars>
          <dgm:chMax val="0"/>
          <dgm:bulletEnabled val="1"/>
        </dgm:presLayoutVars>
      </dgm:prSet>
      <dgm:spPr/>
    </dgm:pt>
    <dgm:pt modelId="{2137A215-8E6F-4A7B-8DCE-3B7AEED2CC4D}" type="pres">
      <dgm:prSet presAssocID="{053AA4ED-13D5-4C08-B78C-293C1B37C0AD}" presName="spacer" presStyleCnt="0"/>
      <dgm:spPr/>
    </dgm:pt>
    <dgm:pt modelId="{345FDFCA-C11E-482B-8FAE-A1F77C36BA80}" type="pres">
      <dgm:prSet presAssocID="{66F120E0-A10A-4EB2-9B1C-8FFEC448FC21}" presName="parentText" presStyleLbl="node1" presStyleIdx="4" presStyleCnt="5">
        <dgm:presLayoutVars>
          <dgm:chMax val="0"/>
          <dgm:bulletEnabled val="1"/>
        </dgm:presLayoutVars>
      </dgm:prSet>
      <dgm:spPr/>
    </dgm:pt>
  </dgm:ptLst>
  <dgm:cxnLst>
    <dgm:cxn modelId="{3BCE5900-380B-4941-A362-C7FB4B9BFF7E}" type="presOf" srcId="{66F120E0-A10A-4EB2-9B1C-8FFEC448FC21}" destId="{345FDFCA-C11E-482B-8FAE-A1F77C36BA80}" srcOrd="0" destOrd="0" presId="urn:microsoft.com/office/officeart/2005/8/layout/vList2"/>
    <dgm:cxn modelId="{31372E04-DC18-4C61-B513-9982326FA286}" type="presOf" srcId="{2CC48A2D-9F23-447B-A2E5-E204298FE6FE}" destId="{48B363DA-A926-4A22-B19B-71F5E1A6214C}" srcOrd="0" destOrd="0" presId="urn:microsoft.com/office/officeart/2005/8/layout/vList2"/>
    <dgm:cxn modelId="{9FD6CE24-22AD-446E-89C2-E8D8891D30F3}" type="presOf" srcId="{3FC6393D-56D4-437C-A89F-F1AF9A6C3147}" destId="{0098BAE7-5EDD-458D-882F-18D30E6411C8}" srcOrd="0" destOrd="0" presId="urn:microsoft.com/office/officeart/2005/8/layout/vList2"/>
    <dgm:cxn modelId="{4F086D2F-4F61-4818-BF98-72F769B05355}" type="presOf" srcId="{B57F7BF6-A923-4761-866B-D25B21D571D8}" destId="{05245A89-544C-4DDD-A871-604E2C8F27B2}" srcOrd="0" destOrd="0" presId="urn:microsoft.com/office/officeart/2005/8/layout/vList2"/>
    <dgm:cxn modelId="{DBC4FC40-D91C-44DC-BAA1-B11321ABAF0A}" srcId="{B57F7BF6-A923-4761-866B-D25B21D571D8}" destId="{3FC6393D-56D4-437C-A89F-F1AF9A6C3147}" srcOrd="1" destOrd="0" parTransId="{AAB8D429-FF26-44C0-94F8-0EBDBD20CA57}" sibTransId="{BDD977DF-C48C-42E5-AF10-B306AA68FE26}"/>
    <dgm:cxn modelId="{19399A41-6ED1-4CEC-BD21-0669B24F9530}" srcId="{B57F7BF6-A923-4761-866B-D25B21D571D8}" destId="{66F120E0-A10A-4EB2-9B1C-8FFEC448FC21}" srcOrd="4" destOrd="0" parTransId="{7687BF92-0789-42DF-8F7E-4BC6A52C6F32}" sibTransId="{333943EA-294E-425A-AB90-10918101E9C0}"/>
    <dgm:cxn modelId="{14284C45-247D-43FE-91A0-E604B59CA1A5}" srcId="{B57F7BF6-A923-4761-866B-D25B21D571D8}" destId="{D03741ED-FA91-42A7-97A5-A0F99547DA9E}" srcOrd="2" destOrd="0" parTransId="{19094C66-4208-487B-A3A6-68931C4F78D5}" sibTransId="{D4951920-DF40-4A10-882B-75EEDE206E23}"/>
    <dgm:cxn modelId="{EC950689-DC72-4CFF-A406-03A426B061E0}" type="presOf" srcId="{EBB6C483-AB73-407C-BF8D-CC03C645A58C}" destId="{C589B977-98AF-43F2-9A0C-437D21204244}" srcOrd="0" destOrd="0" presId="urn:microsoft.com/office/officeart/2005/8/layout/vList2"/>
    <dgm:cxn modelId="{EC4D238A-4EB4-4DE8-82BB-D434A1002CAA}" srcId="{B57F7BF6-A923-4761-866B-D25B21D571D8}" destId="{2CC48A2D-9F23-447B-A2E5-E204298FE6FE}" srcOrd="0" destOrd="0" parTransId="{7EABA538-A633-4750-AC43-7D8A3E2C3C5F}" sibTransId="{31118194-40F3-4F50-B849-019717A3EF25}"/>
    <dgm:cxn modelId="{33135CE9-6879-4C15-B2C8-C3564D33426D}" type="presOf" srcId="{D03741ED-FA91-42A7-97A5-A0F99547DA9E}" destId="{AED63020-2C41-44B7-980B-9659FE69B06C}" srcOrd="0" destOrd="0" presId="urn:microsoft.com/office/officeart/2005/8/layout/vList2"/>
    <dgm:cxn modelId="{FD2698F3-3E01-416C-826A-0372CB130FA9}" srcId="{B57F7BF6-A923-4761-866B-D25B21D571D8}" destId="{EBB6C483-AB73-407C-BF8D-CC03C645A58C}" srcOrd="3" destOrd="0" parTransId="{6030B7F8-6B1B-496F-813C-C6D42B221AD9}" sibTransId="{053AA4ED-13D5-4C08-B78C-293C1B37C0AD}"/>
    <dgm:cxn modelId="{7E95BC8B-D2AF-4FD7-A355-E5A38CE4B455}" type="presParOf" srcId="{05245A89-544C-4DDD-A871-604E2C8F27B2}" destId="{48B363DA-A926-4A22-B19B-71F5E1A6214C}" srcOrd="0" destOrd="0" presId="urn:microsoft.com/office/officeart/2005/8/layout/vList2"/>
    <dgm:cxn modelId="{C0301C46-76FD-4D24-9E63-E3CA51B477D7}" type="presParOf" srcId="{05245A89-544C-4DDD-A871-604E2C8F27B2}" destId="{BF95D7CE-CE59-427E-90B1-702738DFDF13}" srcOrd="1" destOrd="0" presId="urn:microsoft.com/office/officeart/2005/8/layout/vList2"/>
    <dgm:cxn modelId="{5DB2F1AD-4E16-4D17-9829-DC9D08B282D2}" type="presParOf" srcId="{05245A89-544C-4DDD-A871-604E2C8F27B2}" destId="{0098BAE7-5EDD-458D-882F-18D30E6411C8}" srcOrd="2" destOrd="0" presId="urn:microsoft.com/office/officeart/2005/8/layout/vList2"/>
    <dgm:cxn modelId="{C2DD8FFB-4067-4EDB-A576-CC687B7F0466}" type="presParOf" srcId="{05245A89-544C-4DDD-A871-604E2C8F27B2}" destId="{89C37A42-C6DF-4A57-BBD5-2299BB7E19B0}" srcOrd="3" destOrd="0" presId="urn:microsoft.com/office/officeart/2005/8/layout/vList2"/>
    <dgm:cxn modelId="{DB20328F-9AD9-4951-AF51-70014FF60C68}" type="presParOf" srcId="{05245A89-544C-4DDD-A871-604E2C8F27B2}" destId="{AED63020-2C41-44B7-980B-9659FE69B06C}" srcOrd="4" destOrd="0" presId="urn:microsoft.com/office/officeart/2005/8/layout/vList2"/>
    <dgm:cxn modelId="{DB9C1F09-7354-4ADB-BA7B-37D7457330BD}" type="presParOf" srcId="{05245A89-544C-4DDD-A871-604E2C8F27B2}" destId="{A7AEFF3F-C79C-44BB-8C71-AFDBFEA1BBBC}" srcOrd="5" destOrd="0" presId="urn:microsoft.com/office/officeart/2005/8/layout/vList2"/>
    <dgm:cxn modelId="{D38D29C0-45D1-4227-94C0-AC7ED02A1108}" type="presParOf" srcId="{05245A89-544C-4DDD-A871-604E2C8F27B2}" destId="{C589B977-98AF-43F2-9A0C-437D21204244}" srcOrd="6" destOrd="0" presId="urn:microsoft.com/office/officeart/2005/8/layout/vList2"/>
    <dgm:cxn modelId="{01ADC586-50B3-4B1A-BB95-10E8236C8F3C}" type="presParOf" srcId="{05245A89-544C-4DDD-A871-604E2C8F27B2}" destId="{2137A215-8E6F-4A7B-8DCE-3B7AEED2CC4D}" srcOrd="7" destOrd="0" presId="urn:microsoft.com/office/officeart/2005/8/layout/vList2"/>
    <dgm:cxn modelId="{087C6CF6-81FC-4DB1-BC55-1584D4DB89DE}" type="presParOf" srcId="{05245A89-544C-4DDD-A871-604E2C8F27B2}" destId="{345FDFCA-C11E-482B-8FAE-A1F77C36BA8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CA2BD-3793-4A02-9C6D-3AB79D5A424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4988FA0-4337-4325-AECC-E37D17A2888F}">
      <dgm:prSet custT="1"/>
      <dgm:spPr/>
      <dgm:t>
        <a:bodyPr/>
        <a:lstStyle/>
        <a:p>
          <a:r>
            <a:rPr lang="en-US" sz="2000" b="1" dirty="0"/>
            <a:t>Restricts the sale of all flavored tobacco products, including menthol cigarettes and e-cigarettes, to Adult Only Smoking Bars for on-site consumption only</a:t>
          </a:r>
        </a:p>
      </dgm:t>
    </dgm:pt>
    <dgm:pt modelId="{DBF620F7-24DE-45F3-92B8-F937C717DAAB}" type="parTrans" cxnId="{2F7EDE6B-C886-4E86-8BD7-7151F2D57B9A}">
      <dgm:prSet/>
      <dgm:spPr/>
      <dgm:t>
        <a:bodyPr/>
        <a:lstStyle/>
        <a:p>
          <a:endParaRPr lang="en-US"/>
        </a:p>
      </dgm:t>
    </dgm:pt>
    <dgm:pt modelId="{39EFFDEC-F555-4E05-B374-EA33AFB48CF7}" type="sibTrans" cxnId="{2F7EDE6B-C886-4E86-8BD7-7151F2D57B9A}">
      <dgm:prSet/>
      <dgm:spPr/>
      <dgm:t>
        <a:bodyPr/>
        <a:lstStyle/>
        <a:p>
          <a:endParaRPr lang="en-US"/>
        </a:p>
      </dgm:t>
    </dgm:pt>
    <dgm:pt modelId="{1BF45E4F-0A67-4741-8002-3B503034EC66}">
      <dgm:prSet custT="1"/>
      <dgm:spPr/>
      <dgm:t>
        <a:bodyPr/>
        <a:lstStyle/>
        <a:p>
          <a:r>
            <a:rPr lang="en-US" sz="2000" b="1" dirty="0"/>
            <a:t>Restricts the sale of electronic nicotine products with nicotine content greater than 35 mg/ml to Adult Only Tobacco Retail Stores and Smoking Bars</a:t>
          </a:r>
        </a:p>
      </dgm:t>
    </dgm:pt>
    <dgm:pt modelId="{F19F1B90-C3CC-4742-B877-51AE1F575C74}" type="parTrans" cxnId="{36B843F5-7EEA-4072-A10D-AE39FB958278}">
      <dgm:prSet/>
      <dgm:spPr/>
      <dgm:t>
        <a:bodyPr/>
        <a:lstStyle/>
        <a:p>
          <a:endParaRPr lang="en-US"/>
        </a:p>
      </dgm:t>
    </dgm:pt>
    <dgm:pt modelId="{7E910BFB-93BB-4C12-AF0B-FDDA45712614}" type="sibTrans" cxnId="{36B843F5-7EEA-4072-A10D-AE39FB958278}">
      <dgm:prSet/>
      <dgm:spPr/>
      <dgm:t>
        <a:bodyPr/>
        <a:lstStyle/>
        <a:p>
          <a:endParaRPr lang="en-US"/>
        </a:p>
      </dgm:t>
    </dgm:pt>
    <dgm:pt modelId="{A6E051F9-35D2-4F38-9D99-EAFCE3270B8E}">
      <dgm:prSet custT="1"/>
      <dgm:spPr/>
      <dgm:t>
        <a:bodyPr/>
        <a:lstStyle/>
        <a:p>
          <a:r>
            <a:rPr lang="en-US" sz="2000" b="1" dirty="0"/>
            <a:t>Requires a state license to sell electronic nicotine delivery products</a:t>
          </a:r>
        </a:p>
      </dgm:t>
    </dgm:pt>
    <dgm:pt modelId="{537773A2-F3EF-48B3-B1C6-DD73F41BC32B}" type="parTrans" cxnId="{352B2B92-B466-4C1F-BF92-5A331D03EE0B}">
      <dgm:prSet/>
      <dgm:spPr/>
      <dgm:t>
        <a:bodyPr/>
        <a:lstStyle/>
        <a:p>
          <a:endParaRPr lang="en-US"/>
        </a:p>
      </dgm:t>
    </dgm:pt>
    <dgm:pt modelId="{F49B9125-9F4C-464F-8EC2-30B6FB7E3A27}" type="sibTrans" cxnId="{352B2B92-B466-4C1F-BF92-5A331D03EE0B}">
      <dgm:prSet/>
      <dgm:spPr/>
      <dgm:t>
        <a:bodyPr/>
        <a:lstStyle/>
        <a:p>
          <a:endParaRPr lang="en-US"/>
        </a:p>
      </dgm:t>
    </dgm:pt>
    <dgm:pt modelId="{BF7951F3-30A3-4566-9080-FEB6EBFEC7F5}">
      <dgm:prSet custT="1"/>
      <dgm:spPr/>
      <dgm:t>
        <a:bodyPr/>
        <a:lstStyle/>
        <a:p>
          <a:r>
            <a:rPr lang="en-US" sz="2000" b="1" dirty="0"/>
            <a:t>Taxes ENDS products at 75% of wholesale price </a:t>
          </a:r>
        </a:p>
      </dgm:t>
    </dgm:pt>
    <dgm:pt modelId="{9A68C698-1D95-4574-BB8A-A5975DF434FA}" type="parTrans" cxnId="{F6E4B508-C975-431F-9BD7-9C544EFEDB36}">
      <dgm:prSet/>
      <dgm:spPr/>
      <dgm:t>
        <a:bodyPr/>
        <a:lstStyle/>
        <a:p>
          <a:endParaRPr lang="en-US"/>
        </a:p>
      </dgm:t>
    </dgm:pt>
    <dgm:pt modelId="{38AAA5BA-8F31-4623-9590-26A88138966B}" type="sibTrans" cxnId="{F6E4B508-C975-431F-9BD7-9C544EFEDB36}">
      <dgm:prSet/>
      <dgm:spPr/>
      <dgm:t>
        <a:bodyPr/>
        <a:lstStyle/>
        <a:p>
          <a:endParaRPr lang="en-US"/>
        </a:p>
      </dgm:t>
    </dgm:pt>
    <dgm:pt modelId="{3B2B5E8F-08D6-48D1-B53C-91CBD48D7047}" type="pres">
      <dgm:prSet presAssocID="{C99CA2BD-3793-4A02-9C6D-3AB79D5A4249}" presName="linear" presStyleCnt="0">
        <dgm:presLayoutVars>
          <dgm:animLvl val="lvl"/>
          <dgm:resizeHandles val="exact"/>
        </dgm:presLayoutVars>
      </dgm:prSet>
      <dgm:spPr/>
    </dgm:pt>
    <dgm:pt modelId="{B9D4B88E-2270-4C38-B452-3703AA4A6CAA}" type="pres">
      <dgm:prSet presAssocID="{C4988FA0-4337-4325-AECC-E37D17A2888F}" presName="parentText" presStyleLbl="node1" presStyleIdx="0" presStyleCnt="4" custLinFactNeighborX="-2827" custLinFactNeighborY="-18656">
        <dgm:presLayoutVars>
          <dgm:chMax val="0"/>
          <dgm:bulletEnabled val="1"/>
        </dgm:presLayoutVars>
      </dgm:prSet>
      <dgm:spPr/>
    </dgm:pt>
    <dgm:pt modelId="{167EA468-35CE-4BB9-9DA1-3134FD3F7FC5}" type="pres">
      <dgm:prSet presAssocID="{39EFFDEC-F555-4E05-B374-EA33AFB48CF7}" presName="spacer" presStyleCnt="0"/>
      <dgm:spPr/>
    </dgm:pt>
    <dgm:pt modelId="{0B73C14F-BB68-462B-95FC-5BC6D55F6A53}" type="pres">
      <dgm:prSet presAssocID="{1BF45E4F-0A67-4741-8002-3B503034EC66}" presName="parentText" presStyleLbl="node1" presStyleIdx="1" presStyleCnt="4">
        <dgm:presLayoutVars>
          <dgm:chMax val="0"/>
          <dgm:bulletEnabled val="1"/>
        </dgm:presLayoutVars>
      </dgm:prSet>
      <dgm:spPr/>
    </dgm:pt>
    <dgm:pt modelId="{E463578D-F325-43D2-9709-A3A0F8DF67B9}" type="pres">
      <dgm:prSet presAssocID="{7E910BFB-93BB-4C12-AF0B-FDDA45712614}" presName="spacer" presStyleCnt="0"/>
      <dgm:spPr/>
    </dgm:pt>
    <dgm:pt modelId="{5FBA2485-E736-406B-B482-349C192D5D8A}" type="pres">
      <dgm:prSet presAssocID="{A6E051F9-35D2-4F38-9D99-EAFCE3270B8E}" presName="parentText" presStyleLbl="node1" presStyleIdx="2" presStyleCnt="4">
        <dgm:presLayoutVars>
          <dgm:chMax val="0"/>
          <dgm:bulletEnabled val="1"/>
        </dgm:presLayoutVars>
      </dgm:prSet>
      <dgm:spPr/>
    </dgm:pt>
    <dgm:pt modelId="{D5660E7F-D446-43A3-B07D-022531A9D4FD}" type="pres">
      <dgm:prSet presAssocID="{F49B9125-9F4C-464F-8EC2-30B6FB7E3A27}" presName="spacer" presStyleCnt="0"/>
      <dgm:spPr/>
    </dgm:pt>
    <dgm:pt modelId="{0053396C-A19E-4652-80DE-C88858F5D4B9}" type="pres">
      <dgm:prSet presAssocID="{BF7951F3-30A3-4566-9080-FEB6EBFEC7F5}" presName="parentText" presStyleLbl="node1" presStyleIdx="3" presStyleCnt="4">
        <dgm:presLayoutVars>
          <dgm:chMax val="0"/>
          <dgm:bulletEnabled val="1"/>
        </dgm:presLayoutVars>
      </dgm:prSet>
      <dgm:spPr/>
    </dgm:pt>
  </dgm:ptLst>
  <dgm:cxnLst>
    <dgm:cxn modelId="{F6E4B508-C975-431F-9BD7-9C544EFEDB36}" srcId="{C99CA2BD-3793-4A02-9C6D-3AB79D5A4249}" destId="{BF7951F3-30A3-4566-9080-FEB6EBFEC7F5}" srcOrd="3" destOrd="0" parTransId="{9A68C698-1D95-4574-BB8A-A5975DF434FA}" sibTransId="{38AAA5BA-8F31-4623-9590-26A88138966B}"/>
    <dgm:cxn modelId="{BFEE960B-2B70-4D5D-B78F-B6A53EB68A17}" type="presOf" srcId="{C99CA2BD-3793-4A02-9C6D-3AB79D5A4249}" destId="{3B2B5E8F-08D6-48D1-B53C-91CBD48D7047}" srcOrd="0" destOrd="0" presId="urn:microsoft.com/office/officeart/2005/8/layout/vList2"/>
    <dgm:cxn modelId="{2F7EDE6B-C886-4E86-8BD7-7151F2D57B9A}" srcId="{C99CA2BD-3793-4A02-9C6D-3AB79D5A4249}" destId="{C4988FA0-4337-4325-AECC-E37D17A2888F}" srcOrd="0" destOrd="0" parTransId="{DBF620F7-24DE-45F3-92B8-F937C717DAAB}" sibTransId="{39EFFDEC-F555-4E05-B374-EA33AFB48CF7}"/>
    <dgm:cxn modelId="{F6953A7D-E436-451C-8205-6D57E427476B}" type="presOf" srcId="{1BF45E4F-0A67-4741-8002-3B503034EC66}" destId="{0B73C14F-BB68-462B-95FC-5BC6D55F6A53}" srcOrd="0" destOrd="0" presId="urn:microsoft.com/office/officeart/2005/8/layout/vList2"/>
    <dgm:cxn modelId="{352B2B92-B466-4C1F-BF92-5A331D03EE0B}" srcId="{C99CA2BD-3793-4A02-9C6D-3AB79D5A4249}" destId="{A6E051F9-35D2-4F38-9D99-EAFCE3270B8E}" srcOrd="2" destOrd="0" parTransId="{537773A2-F3EF-48B3-B1C6-DD73F41BC32B}" sibTransId="{F49B9125-9F4C-464F-8EC2-30B6FB7E3A27}"/>
    <dgm:cxn modelId="{FF9FEAC3-C372-4125-89AA-ABBBE26B2A35}" type="presOf" srcId="{C4988FA0-4337-4325-AECC-E37D17A2888F}" destId="{B9D4B88E-2270-4C38-B452-3703AA4A6CAA}" srcOrd="0" destOrd="0" presId="urn:microsoft.com/office/officeart/2005/8/layout/vList2"/>
    <dgm:cxn modelId="{9535D9CB-2E57-4761-AF1F-11A50ED4531C}" type="presOf" srcId="{A6E051F9-35D2-4F38-9D99-EAFCE3270B8E}" destId="{5FBA2485-E736-406B-B482-349C192D5D8A}" srcOrd="0" destOrd="0" presId="urn:microsoft.com/office/officeart/2005/8/layout/vList2"/>
    <dgm:cxn modelId="{36B843F5-7EEA-4072-A10D-AE39FB958278}" srcId="{C99CA2BD-3793-4A02-9C6D-3AB79D5A4249}" destId="{1BF45E4F-0A67-4741-8002-3B503034EC66}" srcOrd="1" destOrd="0" parTransId="{F19F1B90-C3CC-4742-B877-51AE1F575C74}" sibTransId="{7E910BFB-93BB-4C12-AF0B-FDDA45712614}"/>
    <dgm:cxn modelId="{E11016FC-C311-4726-9AA4-C6B7E9CBFC1C}" type="presOf" srcId="{BF7951F3-30A3-4566-9080-FEB6EBFEC7F5}" destId="{0053396C-A19E-4652-80DE-C88858F5D4B9}" srcOrd="0" destOrd="0" presId="urn:microsoft.com/office/officeart/2005/8/layout/vList2"/>
    <dgm:cxn modelId="{604924DD-A230-4E4E-A88A-FFB41632491F}" type="presParOf" srcId="{3B2B5E8F-08D6-48D1-B53C-91CBD48D7047}" destId="{B9D4B88E-2270-4C38-B452-3703AA4A6CAA}" srcOrd="0" destOrd="0" presId="urn:microsoft.com/office/officeart/2005/8/layout/vList2"/>
    <dgm:cxn modelId="{FBDFE519-BF6D-4D76-A61A-B8C1E35009DD}" type="presParOf" srcId="{3B2B5E8F-08D6-48D1-B53C-91CBD48D7047}" destId="{167EA468-35CE-4BB9-9DA1-3134FD3F7FC5}" srcOrd="1" destOrd="0" presId="urn:microsoft.com/office/officeart/2005/8/layout/vList2"/>
    <dgm:cxn modelId="{DF5B3510-14B9-4902-A8BC-C238370A8D6E}" type="presParOf" srcId="{3B2B5E8F-08D6-48D1-B53C-91CBD48D7047}" destId="{0B73C14F-BB68-462B-95FC-5BC6D55F6A53}" srcOrd="2" destOrd="0" presId="urn:microsoft.com/office/officeart/2005/8/layout/vList2"/>
    <dgm:cxn modelId="{A38C52CE-D29D-468F-9090-CF631F5D04EE}" type="presParOf" srcId="{3B2B5E8F-08D6-48D1-B53C-91CBD48D7047}" destId="{E463578D-F325-43D2-9709-A3A0F8DF67B9}" srcOrd="3" destOrd="0" presId="urn:microsoft.com/office/officeart/2005/8/layout/vList2"/>
    <dgm:cxn modelId="{063BDF22-4CDB-4EF1-82DE-2D22AA7C267E}" type="presParOf" srcId="{3B2B5E8F-08D6-48D1-B53C-91CBD48D7047}" destId="{5FBA2485-E736-406B-B482-349C192D5D8A}" srcOrd="4" destOrd="0" presId="urn:microsoft.com/office/officeart/2005/8/layout/vList2"/>
    <dgm:cxn modelId="{94ED832F-BA5C-4EDF-992B-B04FCA196999}" type="presParOf" srcId="{3B2B5E8F-08D6-48D1-B53C-91CBD48D7047}" destId="{D5660E7F-D446-43A3-B07D-022531A9D4FD}" srcOrd="5" destOrd="0" presId="urn:microsoft.com/office/officeart/2005/8/layout/vList2"/>
    <dgm:cxn modelId="{176F81BA-E754-44D1-87A2-BC595E1F4150}" type="presParOf" srcId="{3B2B5E8F-08D6-48D1-B53C-91CBD48D7047}" destId="{0053396C-A19E-4652-80DE-C88858F5D4B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742602-8F27-4325-A2EE-F8C4B938978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E170950-D678-4011-89E2-C0458A0D5CDD}">
      <dgm:prSet/>
      <dgm:spPr/>
      <dgm:t>
        <a:bodyPr/>
        <a:lstStyle/>
        <a:p>
          <a:pPr rtl="0"/>
          <a:r>
            <a:rPr lang="en-US" b="1" dirty="0"/>
            <a:t>Provide training to retailers  </a:t>
          </a:r>
        </a:p>
      </dgm:t>
    </dgm:pt>
    <dgm:pt modelId="{BBE046BE-FCC0-4A90-BD3A-E7336241AD5D}" type="parTrans" cxnId="{C0431693-7548-43A4-939A-BD15F5233DE6}">
      <dgm:prSet/>
      <dgm:spPr/>
      <dgm:t>
        <a:bodyPr/>
        <a:lstStyle/>
        <a:p>
          <a:endParaRPr lang="en-US"/>
        </a:p>
      </dgm:t>
    </dgm:pt>
    <dgm:pt modelId="{F8D8F788-8DDB-4446-A31C-E0D25931EF22}" type="sibTrans" cxnId="{C0431693-7548-43A4-939A-BD15F5233DE6}">
      <dgm:prSet/>
      <dgm:spPr/>
      <dgm:t>
        <a:bodyPr/>
        <a:lstStyle/>
        <a:p>
          <a:endParaRPr lang="en-US"/>
        </a:p>
      </dgm:t>
    </dgm:pt>
    <dgm:pt modelId="{972D3BE6-9A49-4783-800C-415E3AA05DC2}">
      <dgm:prSet/>
      <dgm:spPr/>
      <dgm:t>
        <a:bodyPr/>
        <a:lstStyle/>
        <a:p>
          <a:pPr rtl="0"/>
          <a:r>
            <a:rPr lang="en-US" b="1" dirty="0"/>
            <a:t>Provide technical assistance to municipalities in enforcement and policy adoption</a:t>
          </a:r>
        </a:p>
      </dgm:t>
    </dgm:pt>
    <dgm:pt modelId="{8458F923-BB8E-457B-AA14-AFA8BE4E6981}" type="parTrans" cxnId="{5713D429-440D-4556-AF0E-97FD57814004}">
      <dgm:prSet/>
      <dgm:spPr/>
      <dgm:t>
        <a:bodyPr/>
        <a:lstStyle/>
        <a:p>
          <a:endParaRPr lang="en-US"/>
        </a:p>
      </dgm:t>
    </dgm:pt>
    <dgm:pt modelId="{689053DD-3321-47ED-AF40-EADC4471D1AD}" type="sibTrans" cxnId="{5713D429-440D-4556-AF0E-97FD57814004}">
      <dgm:prSet/>
      <dgm:spPr/>
      <dgm:t>
        <a:bodyPr/>
        <a:lstStyle/>
        <a:p>
          <a:endParaRPr lang="en-US"/>
        </a:p>
      </dgm:t>
    </dgm:pt>
    <dgm:pt modelId="{D51551E5-1A05-43D5-BF5E-4C92EB0B58F4}">
      <dgm:prSet/>
      <dgm:spPr/>
      <dgm:t>
        <a:bodyPr/>
        <a:lstStyle/>
        <a:p>
          <a:pPr rtl="0"/>
          <a:r>
            <a:rPr lang="en-US" b="1" dirty="0"/>
            <a:t>Make signage and educational materials available</a:t>
          </a:r>
        </a:p>
      </dgm:t>
    </dgm:pt>
    <dgm:pt modelId="{DA130E3F-C057-4E63-B84B-249B029EC367}" type="parTrans" cxnId="{765323D3-8304-4AF6-BBD0-51F6192EAB4E}">
      <dgm:prSet/>
      <dgm:spPr/>
      <dgm:t>
        <a:bodyPr/>
        <a:lstStyle/>
        <a:p>
          <a:endParaRPr lang="en-US"/>
        </a:p>
      </dgm:t>
    </dgm:pt>
    <dgm:pt modelId="{14615398-84B9-4FBE-93E8-D8FBAB12A587}" type="sibTrans" cxnId="{765323D3-8304-4AF6-BBD0-51F6192EAB4E}">
      <dgm:prSet/>
      <dgm:spPr/>
      <dgm:t>
        <a:bodyPr/>
        <a:lstStyle/>
        <a:p>
          <a:endParaRPr lang="en-US"/>
        </a:p>
      </dgm:t>
    </dgm:pt>
    <dgm:pt modelId="{CFEF2AD5-6CCB-4FAA-BBA9-477663C0E478}">
      <dgm:prSet/>
      <dgm:spPr/>
      <dgm:t>
        <a:bodyPr/>
        <a:lstStyle/>
        <a:p>
          <a:pPr rtl="0"/>
          <a:r>
            <a:rPr lang="en-US" b="1" dirty="0"/>
            <a:t>Develop key partnerships with other enforcing agencies</a:t>
          </a:r>
        </a:p>
      </dgm:t>
    </dgm:pt>
    <dgm:pt modelId="{6076B6A8-B557-4FF1-BCC6-9F80F680418D}" type="parTrans" cxnId="{02019534-5A54-4E18-9E14-F3D61FE7E9E4}">
      <dgm:prSet/>
      <dgm:spPr/>
      <dgm:t>
        <a:bodyPr/>
        <a:lstStyle/>
        <a:p>
          <a:endParaRPr lang="en-US"/>
        </a:p>
      </dgm:t>
    </dgm:pt>
    <dgm:pt modelId="{39D4511A-D75E-432C-9BF1-B4C24154382D}" type="sibTrans" cxnId="{02019534-5A54-4E18-9E14-F3D61FE7E9E4}">
      <dgm:prSet/>
      <dgm:spPr/>
      <dgm:t>
        <a:bodyPr/>
        <a:lstStyle/>
        <a:p>
          <a:endParaRPr lang="en-US"/>
        </a:p>
      </dgm:t>
    </dgm:pt>
    <dgm:pt modelId="{CABAE4B8-67E3-4ACE-86E1-8F2FB1CF242C}">
      <dgm:prSet/>
      <dgm:spPr/>
      <dgm:t>
        <a:bodyPr/>
        <a:lstStyle/>
        <a:p>
          <a:pPr rtl="0"/>
          <a:r>
            <a:rPr lang="en-US" b="1" dirty="0"/>
            <a:t>Data Support</a:t>
          </a:r>
        </a:p>
      </dgm:t>
    </dgm:pt>
    <dgm:pt modelId="{E61CBC2C-E442-43DA-81C2-D5BE1FD70F71}" type="parTrans" cxnId="{58118B46-0F66-451A-8544-0143ACC9CD34}">
      <dgm:prSet/>
      <dgm:spPr/>
      <dgm:t>
        <a:bodyPr/>
        <a:lstStyle/>
        <a:p>
          <a:endParaRPr lang="en-US"/>
        </a:p>
      </dgm:t>
    </dgm:pt>
    <dgm:pt modelId="{59125F86-0200-47E4-BB51-5528D437EBB5}" type="sibTrans" cxnId="{58118B46-0F66-451A-8544-0143ACC9CD34}">
      <dgm:prSet/>
      <dgm:spPr/>
      <dgm:t>
        <a:bodyPr/>
        <a:lstStyle/>
        <a:p>
          <a:endParaRPr lang="en-US"/>
        </a:p>
      </dgm:t>
    </dgm:pt>
    <dgm:pt modelId="{704CBDF7-0CFF-4742-96D7-75D45CDBC7DA}" type="pres">
      <dgm:prSet presAssocID="{73742602-8F27-4325-A2EE-F8C4B9389783}" presName="linear" presStyleCnt="0">
        <dgm:presLayoutVars>
          <dgm:animLvl val="lvl"/>
          <dgm:resizeHandles val="exact"/>
        </dgm:presLayoutVars>
      </dgm:prSet>
      <dgm:spPr/>
    </dgm:pt>
    <dgm:pt modelId="{BF1CD398-F5C3-4933-8FFA-FE067E3B03BE}" type="pres">
      <dgm:prSet presAssocID="{DE170950-D678-4011-89E2-C0458A0D5CDD}" presName="parentText" presStyleLbl="node1" presStyleIdx="0" presStyleCnt="5">
        <dgm:presLayoutVars>
          <dgm:chMax val="0"/>
          <dgm:bulletEnabled val="1"/>
        </dgm:presLayoutVars>
      </dgm:prSet>
      <dgm:spPr/>
    </dgm:pt>
    <dgm:pt modelId="{C4AAAEDE-5068-40A5-BDC2-0B9063A0C610}" type="pres">
      <dgm:prSet presAssocID="{F8D8F788-8DDB-4446-A31C-E0D25931EF22}" presName="spacer" presStyleCnt="0"/>
      <dgm:spPr/>
    </dgm:pt>
    <dgm:pt modelId="{E2D0DAB9-9F73-450B-B3CC-438C02D09BF3}" type="pres">
      <dgm:prSet presAssocID="{972D3BE6-9A49-4783-800C-415E3AA05DC2}" presName="parentText" presStyleLbl="node1" presStyleIdx="1" presStyleCnt="5" custLinFactY="100000" custLinFactNeighborY="170790">
        <dgm:presLayoutVars>
          <dgm:chMax val="0"/>
          <dgm:bulletEnabled val="1"/>
        </dgm:presLayoutVars>
      </dgm:prSet>
      <dgm:spPr/>
    </dgm:pt>
    <dgm:pt modelId="{B65BE64F-F510-40AC-BBE3-618A0BF3ABB1}" type="pres">
      <dgm:prSet presAssocID="{689053DD-3321-47ED-AF40-EADC4471D1AD}" presName="spacer" presStyleCnt="0"/>
      <dgm:spPr/>
    </dgm:pt>
    <dgm:pt modelId="{1B8833AF-632F-4C5D-A594-B1A63CE22E27}" type="pres">
      <dgm:prSet presAssocID="{D51551E5-1A05-43D5-BF5E-4C92EB0B58F4}" presName="parentText" presStyleLbl="node1" presStyleIdx="2" presStyleCnt="5" custLinFactY="-91621" custLinFactNeighborY="-100000">
        <dgm:presLayoutVars>
          <dgm:chMax val="0"/>
          <dgm:bulletEnabled val="1"/>
        </dgm:presLayoutVars>
      </dgm:prSet>
      <dgm:spPr/>
    </dgm:pt>
    <dgm:pt modelId="{95A573AE-A898-4183-8DB8-6F9507D39005}" type="pres">
      <dgm:prSet presAssocID="{14615398-84B9-4FBE-93E8-D8FBAB12A587}" presName="spacer" presStyleCnt="0"/>
      <dgm:spPr/>
    </dgm:pt>
    <dgm:pt modelId="{12690362-0F1D-4A9B-BBEC-10F89D98586F}" type="pres">
      <dgm:prSet presAssocID="{CFEF2AD5-6CCB-4FAA-BBA9-477663C0E478}" presName="parentText" presStyleLbl="node1" presStyleIdx="3" presStyleCnt="5">
        <dgm:presLayoutVars>
          <dgm:chMax val="0"/>
          <dgm:bulletEnabled val="1"/>
        </dgm:presLayoutVars>
      </dgm:prSet>
      <dgm:spPr/>
    </dgm:pt>
    <dgm:pt modelId="{6414D467-35AA-45FA-8FE9-CB585130DB09}" type="pres">
      <dgm:prSet presAssocID="{39D4511A-D75E-432C-9BF1-B4C24154382D}" presName="spacer" presStyleCnt="0"/>
      <dgm:spPr/>
    </dgm:pt>
    <dgm:pt modelId="{996DEFC8-6D1F-4805-9C0E-14F17B0D2AF2}" type="pres">
      <dgm:prSet presAssocID="{CABAE4B8-67E3-4ACE-86E1-8F2FB1CF242C}" presName="parentText" presStyleLbl="node1" presStyleIdx="4" presStyleCnt="5">
        <dgm:presLayoutVars>
          <dgm:chMax val="0"/>
          <dgm:bulletEnabled val="1"/>
        </dgm:presLayoutVars>
      </dgm:prSet>
      <dgm:spPr/>
    </dgm:pt>
  </dgm:ptLst>
  <dgm:cxnLst>
    <dgm:cxn modelId="{DE7C2B04-F5EE-475C-8D94-271BE3DEB6C9}" type="presOf" srcId="{972D3BE6-9A49-4783-800C-415E3AA05DC2}" destId="{E2D0DAB9-9F73-450B-B3CC-438C02D09BF3}" srcOrd="0" destOrd="0" presId="urn:microsoft.com/office/officeart/2005/8/layout/vList2"/>
    <dgm:cxn modelId="{46549518-F111-496B-BD31-E207518A83C4}" type="presOf" srcId="{DE170950-D678-4011-89E2-C0458A0D5CDD}" destId="{BF1CD398-F5C3-4933-8FFA-FE067E3B03BE}" srcOrd="0" destOrd="0" presId="urn:microsoft.com/office/officeart/2005/8/layout/vList2"/>
    <dgm:cxn modelId="{5713D429-440D-4556-AF0E-97FD57814004}" srcId="{73742602-8F27-4325-A2EE-F8C4B9389783}" destId="{972D3BE6-9A49-4783-800C-415E3AA05DC2}" srcOrd="1" destOrd="0" parTransId="{8458F923-BB8E-457B-AA14-AFA8BE4E6981}" sibTransId="{689053DD-3321-47ED-AF40-EADC4471D1AD}"/>
    <dgm:cxn modelId="{02019534-5A54-4E18-9E14-F3D61FE7E9E4}" srcId="{73742602-8F27-4325-A2EE-F8C4B9389783}" destId="{CFEF2AD5-6CCB-4FAA-BBA9-477663C0E478}" srcOrd="3" destOrd="0" parTransId="{6076B6A8-B557-4FF1-BCC6-9F80F680418D}" sibTransId="{39D4511A-D75E-432C-9BF1-B4C24154382D}"/>
    <dgm:cxn modelId="{D3224536-F1E2-4003-BDBE-BE5E90980149}" type="presOf" srcId="{CABAE4B8-67E3-4ACE-86E1-8F2FB1CF242C}" destId="{996DEFC8-6D1F-4805-9C0E-14F17B0D2AF2}" srcOrd="0" destOrd="0" presId="urn:microsoft.com/office/officeart/2005/8/layout/vList2"/>
    <dgm:cxn modelId="{6F6B665D-F929-4CD7-A403-8AD139D37AF7}" type="presOf" srcId="{D51551E5-1A05-43D5-BF5E-4C92EB0B58F4}" destId="{1B8833AF-632F-4C5D-A594-B1A63CE22E27}" srcOrd="0" destOrd="0" presId="urn:microsoft.com/office/officeart/2005/8/layout/vList2"/>
    <dgm:cxn modelId="{855FE060-F78D-4ECB-B33D-992BEB12943A}" type="presOf" srcId="{CFEF2AD5-6CCB-4FAA-BBA9-477663C0E478}" destId="{12690362-0F1D-4A9B-BBEC-10F89D98586F}" srcOrd="0" destOrd="0" presId="urn:microsoft.com/office/officeart/2005/8/layout/vList2"/>
    <dgm:cxn modelId="{58118B46-0F66-451A-8544-0143ACC9CD34}" srcId="{73742602-8F27-4325-A2EE-F8C4B9389783}" destId="{CABAE4B8-67E3-4ACE-86E1-8F2FB1CF242C}" srcOrd="4" destOrd="0" parTransId="{E61CBC2C-E442-43DA-81C2-D5BE1FD70F71}" sibTransId="{59125F86-0200-47E4-BB51-5528D437EBB5}"/>
    <dgm:cxn modelId="{C0431693-7548-43A4-939A-BD15F5233DE6}" srcId="{73742602-8F27-4325-A2EE-F8C4B9389783}" destId="{DE170950-D678-4011-89E2-C0458A0D5CDD}" srcOrd="0" destOrd="0" parTransId="{BBE046BE-FCC0-4A90-BD3A-E7336241AD5D}" sibTransId="{F8D8F788-8DDB-4446-A31C-E0D25931EF22}"/>
    <dgm:cxn modelId="{765323D3-8304-4AF6-BBD0-51F6192EAB4E}" srcId="{73742602-8F27-4325-A2EE-F8C4B9389783}" destId="{D51551E5-1A05-43D5-BF5E-4C92EB0B58F4}" srcOrd="2" destOrd="0" parTransId="{DA130E3F-C057-4E63-B84B-249B029EC367}" sibTransId="{14615398-84B9-4FBE-93E8-D8FBAB12A587}"/>
    <dgm:cxn modelId="{F259FCFF-30B2-4A42-8DE4-672003FBF873}" type="presOf" srcId="{73742602-8F27-4325-A2EE-F8C4B9389783}" destId="{704CBDF7-0CFF-4742-96D7-75D45CDBC7DA}" srcOrd="0" destOrd="0" presId="urn:microsoft.com/office/officeart/2005/8/layout/vList2"/>
    <dgm:cxn modelId="{23FE8C97-17C1-4EE4-9DFE-A49A8CBD40F0}" type="presParOf" srcId="{704CBDF7-0CFF-4742-96D7-75D45CDBC7DA}" destId="{BF1CD398-F5C3-4933-8FFA-FE067E3B03BE}" srcOrd="0" destOrd="0" presId="urn:microsoft.com/office/officeart/2005/8/layout/vList2"/>
    <dgm:cxn modelId="{29BB2B9A-CD95-428D-BFE3-25F8B4BE2E70}" type="presParOf" srcId="{704CBDF7-0CFF-4742-96D7-75D45CDBC7DA}" destId="{C4AAAEDE-5068-40A5-BDC2-0B9063A0C610}" srcOrd="1" destOrd="0" presId="urn:microsoft.com/office/officeart/2005/8/layout/vList2"/>
    <dgm:cxn modelId="{769D87B9-3420-4013-8549-A019A6B12D6C}" type="presParOf" srcId="{704CBDF7-0CFF-4742-96D7-75D45CDBC7DA}" destId="{E2D0DAB9-9F73-450B-B3CC-438C02D09BF3}" srcOrd="2" destOrd="0" presId="urn:microsoft.com/office/officeart/2005/8/layout/vList2"/>
    <dgm:cxn modelId="{297B37B6-F1E7-4A9E-9010-D6A529E96A51}" type="presParOf" srcId="{704CBDF7-0CFF-4742-96D7-75D45CDBC7DA}" destId="{B65BE64F-F510-40AC-BBE3-618A0BF3ABB1}" srcOrd="3" destOrd="0" presId="urn:microsoft.com/office/officeart/2005/8/layout/vList2"/>
    <dgm:cxn modelId="{5D8CB639-3482-4E1E-838A-1614D3EB7F17}" type="presParOf" srcId="{704CBDF7-0CFF-4742-96D7-75D45CDBC7DA}" destId="{1B8833AF-632F-4C5D-A594-B1A63CE22E27}" srcOrd="4" destOrd="0" presId="urn:microsoft.com/office/officeart/2005/8/layout/vList2"/>
    <dgm:cxn modelId="{34CAA60F-AF5D-49D1-BC7B-66C528BE880C}" type="presParOf" srcId="{704CBDF7-0CFF-4742-96D7-75D45CDBC7DA}" destId="{95A573AE-A898-4183-8DB8-6F9507D39005}" srcOrd="5" destOrd="0" presId="urn:microsoft.com/office/officeart/2005/8/layout/vList2"/>
    <dgm:cxn modelId="{69147B56-8759-4AAB-9225-DCDE5C36B980}" type="presParOf" srcId="{704CBDF7-0CFF-4742-96D7-75D45CDBC7DA}" destId="{12690362-0F1D-4A9B-BBEC-10F89D98586F}" srcOrd="6" destOrd="0" presId="urn:microsoft.com/office/officeart/2005/8/layout/vList2"/>
    <dgm:cxn modelId="{79C18108-7FF0-4464-AEEE-5385137A75F0}" type="presParOf" srcId="{704CBDF7-0CFF-4742-96D7-75D45CDBC7DA}" destId="{6414D467-35AA-45FA-8FE9-CB585130DB09}" srcOrd="7" destOrd="0" presId="urn:microsoft.com/office/officeart/2005/8/layout/vList2"/>
    <dgm:cxn modelId="{50EDB611-21BA-414C-B076-AF68B87A02BA}" type="presParOf" srcId="{704CBDF7-0CFF-4742-96D7-75D45CDBC7DA}" destId="{996DEFC8-6D1F-4805-9C0E-14F17B0D2AF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7F7BF6-A923-4761-866B-D25B21D571D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CC48A2D-9F23-447B-A2E5-E204298FE6FE}">
      <dgm:prSet/>
      <dgm:spPr/>
      <dgm:t>
        <a:bodyPr/>
        <a:lstStyle/>
        <a:p>
          <a:pPr rtl="0"/>
          <a:r>
            <a:rPr lang="en-US" dirty="0"/>
            <a:t>Online retail clerk training</a:t>
          </a:r>
        </a:p>
      </dgm:t>
    </dgm:pt>
    <dgm:pt modelId="{7EABA538-A633-4750-AC43-7D8A3E2C3C5F}" type="parTrans" cxnId="{EC4D238A-4EB4-4DE8-82BB-D434A1002CAA}">
      <dgm:prSet/>
      <dgm:spPr/>
      <dgm:t>
        <a:bodyPr/>
        <a:lstStyle/>
        <a:p>
          <a:endParaRPr lang="en-US"/>
        </a:p>
      </dgm:t>
    </dgm:pt>
    <dgm:pt modelId="{31118194-40F3-4F50-B849-019717A3EF25}" type="sibTrans" cxnId="{EC4D238A-4EB4-4DE8-82BB-D434A1002CAA}">
      <dgm:prSet/>
      <dgm:spPr/>
      <dgm:t>
        <a:bodyPr/>
        <a:lstStyle/>
        <a:p>
          <a:endParaRPr lang="en-US"/>
        </a:p>
      </dgm:t>
    </dgm:pt>
    <dgm:pt modelId="{3FC6393D-56D4-437C-A89F-F1AF9A6C3147}">
      <dgm:prSet/>
      <dgm:spPr/>
      <dgm:t>
        <a:bodyPr/>
        <a:lstStyle/>
        <a:p>
          <a:pPr rtl="0"/>
          <a:r>
            <a:rPr lang="en-US" dirty="0"/>
            <a:t>In person retail manager training</a:t>
          </a:r>
        </a:p>
      </dgm:t>
    </dgm:pt>
    <dgm:pt modelId="{AAB8D429-FF26-44C0-94F8-0EBDBD20CA57}" type="parTrans" cxnId="{DBC4FC40-D91C-44DC-BAA1-B11321ABAF0A}">
      <dgm:prSet/>
      <dgm:spPr/>
      <dgm:t>
        <a:bodyPr/>
        <a:lstStyle/>
        <a:p>
          <a:endParaRPr lang="en-US"/>
        </a:p>
      </dgm:t>
    </dgm:pt>
    <dgm:pt modelId="{BDD977DF-C48C-42E5-AF10-B306AA68FE26}" type="sibTrans" cxnId="{DBC4FC40-D91C-44DC-BAA1-B11321ABAF0A}">
      <dgm:prSet/>
      <dgm:spPr/>
      <dgm:t>
        <a:bodyPr/>
        <a:lstStyle/>
        <a:p>
          <a:endParaRPr lang="en-US"/>
        </a:p>
      </dgm:t>
    </dgm:pt>
    <dgm:pt modelId="{D03741ED-FA91-42A7-97A5-A0F99547DA9E}">
      <dgm:prSet/>
      <dgm:spPr/>
      <dgm:t>
        <a:bodyPr/>
        <a:lstStyle/>
        <a:p>
          <a:pPr rtl="0"/>
          <a:r>
            <a:rPr lang="en-US" dirty="0"/>
            <a:t>LBOH specific regulation education visits</a:t>
          </a:r>
        </a:p>
      </dgm:t>
    </dgm:pt>
    <dgm:pt modelId="{19094C66-4208-487B-A3A6-68931C4F78D5}" type="parTrans" cxnId="{14284C45-247D-43FE-91A0-E604B59CA1A5}">
      <dgm:prSet/>
      <dgm:spPr/>
      <dgm:t>
        <a:bodyPr/>
        <a:lstStyle/>
        <a:p>
          <a:endParaRPr lang="en-US"/>
        </a:p>
      </dgm:t>
    </dgm:pt>
    <dgm:pt modelId="{D4951920-DF40-4A10-882B-75EEDE206E23}" type="sibTrans" cxnId="{14284C45-247D-43FE-91A0-E604B59CA1A5}">
      <dgm:prSet/>
      <dgm:spPr/>
      <dgm:t>
        <a:bodyPr/>
        <a:lstStyle/>
        <a:p>
          <a:endParaRPr lang="en-US"/>
        </a:p>
      </dgm:t>
    </dgm:pt>
    <dgm:pt modelId="{EBB6C483-AB73-407C-BF8D-CC03C645A58C}">
      <dgm:prSet/>
      <dgm:spPr/>
      <dgm:t>
        <a:bodyPr/>
        <a:lstStyle/>
        <a:p>
          <a:pPr rtl="0"/>
          <a:r>
            <a:rPr lang="en-US" dirty="0"/>
            <a:t>Signage and training guides through MA Clearinghouse and Mass.gov</a:t>
          </a:r>
        </a:p>
      </dgm:t>
    </dgm:pt>
    <dgm:pt modelId="{6030B7F8-6B1B-496F-813C-C6D42B221AD9}" type="parTrans" cxnId="{FD2698F3-3E01-416C-826A-0372CB130FA9}">
      <dgm:prSet/>
      <dgm:spPr/>
      <dgm:t>
        <a:bodyPr/>
        <a:lstStyle/>
        <a:p>
          <a:endParaRPr lang="en-US"/>
        </a:p>
      </dgm:t>
    </dgm:pt>
    <dgm:pt modelId="{053AA4ED-13D5-4C08-B78C-293C1B37C0AD}" type="sibTrans" cxnId="{FD2698F3-3E01-416C-826A-0372CB130FA9}">
      <dgm:prSet/>
      <dgm:spPr/>
      <dgm:t>
        <a:bodyPr/>
        <a:lstStyle/>
        <a:p>
          <a:endParaRPr lang="en-US"/>
        </a:p>
      </dgm:t>
    </dgm:pt>
    <dgm:pt modelId="{05245A89-544C-4DDD-A871-604E2C8F27B2}" type="pres">
      <dgm:prSet presAssocID="{B57F7BF6-A923-4761-866B-D25B21D571D8}" presName="linear" presStyleCnt="0">
        <dgm:presLayoutVars>
          <dgm:animLvl val="lvl"/>
          <dgm:resizeHandles val="exact"/>
        </dgm:presLayoutVars>
      </dgm:prSet>
      <dgm:spPr/>
    </dgm:pt>
    <dgm:pt modelId="{48B363DA-A926-4A22-B19B-71F5E1A6214C}" type="pres">
      <dgm:prSet presAssocID="{2CC48A2D-9F23-447B-A2E5-E204298FE6FE}" presName="parentText" presStyleLbl="node1" presStyleIdx="0" presStyleCnt="4">
        <dgm:presLayoutVars>
          <dgm:chMax val="0"/>
          <dgm:bulletEnabled val="1"/>
        </dgm:presLayoutVars>
      </dgm:prSet>
      <dgm:spPr/>
    </dgm:pt>
    <dgm:pt modelId="{BF95D7CE-CE59-427E-90B1-702738DFDF13}" type="pres">
      <dgm:prSet presAssocID="{31118194-40F3-4F50-B849-019717A3EF25}" presName="spacer" presStyleCnt="0"/>
      <dgm:spPr/>
    </dgm:pt>
    <dgm:pt modelId="{0098BAE7-5EDD-458D-882F-18D30E6411C8}" type="pres">
      <dgm:prSet presAssocID="{3FC6393D-56D4-437C-A89F-F1AF9A6C3147}" presName="parentText" presStyleLbl="node1" presStyleIdx="1" presStyleCnt="4">
        <dgm:presLayoutVars>
          <dgm:chMax val="0"/>
          <dgm:bulletEnabled val="1"/>
        </dgm:presLayoutVars>
      </dgm:prSet>
      <dgm:spPr/>
    </dgm:pt>
    <dgm:pt modelId="{89C37A42-C6DF-4A57-BBD5-2299BB7E19B0}" type="pres">
      <dgm:prSet presAssocID="{BDD977DF-C48C-42E5-AF10-B306AA68FE26}" presName="spacer" presStyleCnt="0"/>
      <dgm:spPr/>
    </dgm:pt>
    <dgm:pt modelId="{AED63020-2C41-44B7-980B-9659FE69B06C}" type="pres">
      <dgm:prSet presAssocID="{D03741ED-FA91-42A7-97A5-A0F99547DA9E}" presName="parentText" presStyleLbl="node1" presStyleIdx="2" presStyleCnt="4">
        <dgm:presLayoutVars>
          <dgm:chMax val="0"/>
          <dgm:bulletEnabled val="1"/>
        </dgm:presLayoutVars>
      </dgm:prSet>
      <dgm:spPr/>
    </dgm:pt>
    <dgm:pt modelId="{A7AEFF3F-C79C-44BB-8C71-AFDBFEA1BBBC}" type="pres">
      <dgm:prSet presAssocID="{D4951920-DF40-4A10-882B-75EEDE206E23}" presName="spacer" presStyleCnt="0"/>
      <dgm:spPr/>
    </dgm:pt>
    <dgm:pt modelId="{C589B977-98AF-43F2-9A0C-437D21204244}" type="pres">
      <dgm:prSet presAssocID="{EBB6C483-AB73-407C-BF8D-CC03C645A58C}" presName="parentText" presStyleLbl="node1" presStyleIdx="3" presStyleCnt="4">
        <dgm:presLayoutVars>
          <dgm:chMax val="0"/>
          <dgm:bulletEnabled val="1"/>
        </dgm:presLayoutVars>
      </dgm:prSet>
      <dgm:spPr/>
    </dgm:pt>
  </dgm:ptLst>
  <dgm:cxnLst>
    <dgm:cxn modelId="{8735250B-DCAA-4F8C-A4A3-37D8117B0EFF}" type="presOf" srcId="{EBB6C483-AB73-407C-BF8D-CC03C645A58C}" destId="{C589B977-98AF-43F2-9A0C-437D21204244}" srcOrd="0" destOrd="0" presId="urn:microsoft.com/office/officeart/2005/8/layout/vList2"/>
    <dgm:cxn modelId="{5BEC8B10-53C5-4F4A-9992-B396405E4D35}" type="presOf" srcId="{3FC6393D-56D4-437C-A89F-F1AF9A6C3147}" destId="{0098BAE7-5EDD-458D-882F-18D30E6411C8}" srcOrd="0" destOrd="0" presId="urn:microsoft.com/office/officeart/2005/8/layout/vList2"/>
    <dgm:cxn modelId="{C3ACFE14-3BF3-47AF-9848-55735A82FB8B}" type="presOf" srcId="{2CC48A2D-9F23-447B-A2E5-E204298FE6FE}" destId="{48B363DA-A926-4A22-B19B-71F5E1A6214C}" srcOrd="0" destOrd="0" presId="urn:microsoft.com/office/officeart/2005/8/layout/vList2"/>
    <dgm:cxn modelId="{E10F051C-89EC-4568-8261-0F212CC8565D}" type="presOf" srcId="{B57F7BF6-A923-4761-866B-D25B21D571D8}" destId="{05245A89-544C-4DDD-A871-604E2C8F27B2}" srcOrd="0" destOrd="0" presId="urn:microsoft.com/office/officeart/2005/8/layout/vList2"/>
    <dgm:cxn modelId="{DBC4FC40-D91C-44DC-BAA1-B11321ABAF0A}" srcId="{B57F7BF6-A923-4761-866B-D25B21D571D8}" destId="{3FC6393D-56D4-437C-A89F-F1AF9A6C3147}" srcOrd="1" destOrd="0" parTransId="{AAB8D429-FF26-44C0-94F8-0EBDBD20CA57}" sibTransId="{BDD977DF-C48C-42E5-AF10-B306AA68FE26}"/>
    <dgm:cxn modelId="{14284C45-247D-43FE-91A0-E604B59CA1A5}" srcId="{B57F7BF6-A923-4761-866B-D25B21D571D8}" destId="{D03741ED-FA91-42A7-97A5-A0F99547DA9E}" srcOrd="2" destOrd="0" parTransId="{19094C66-4208-487B-A3A6-68931C4F78D5}" sibTransId="{D4951920-DF40-4A10-882B-75EEDE206E23}"/>
    <dgm:cxn modelId="{44B8B253-CDE6-4CA1-9075-E14633EB7604}" type="presOf" srcId="{D03741ED-FA91-42A7-97A5-A0F99547DA9E}" destId="{AED63020-2C41-44B7-980B-9659FE69B06C}" srcOrd="0" destOrd="0" presId="urn:microsoft.com/office/officeart/2005/8/layout/vList2"/>
    <dgm:cxn modelId="{EC4D238A-4EB4-4DE8-82BB-D434A1002CAA}" srcId="{B57F7BF6-A923-4761-866B-D25B21D571D8}" destId="{2CC48A2D-9F23-447B-A2E5-E204298FE6FE}" srcOrd="0" destOrd="0" parTransId="{7EABA538-A633-4750-AC43-7D8A3E2C3C5F}" sibTransId="{31118194-40F3-4F50-B849-019717A3EF25}"/>
    <dgm:cxn modelId="{FD2698F3-3E01-416C-826A-0372CB130FA9}" srcId="{B57F7BF6-A923-4761-866B-D25B21D571D8}" destId="{EBB6C483-AB73-407C-BF8D-CC03C645A58C}" srcOrd="3" destOrd="0" parTransId="{6030B7F8-6B1B-496F-813C-C6D42B221AD9}" sibTransId="{053AA4ED-13D5-4C08-B78C-293C1B37C0AD}"/>
    <dgm:cxn modelId="{F4BEA127-DD22-4216-996F-A48890AE7574}" type="presParOf" srcId="{05245A89-544C-4DDD-A871-604E2C8F27B2}" destId="{48B363DA-A926-4A22-B19B-71F5E1A6214C}" srcOrd="0" destOrd="0" presId="urn:microsoft.com/office/officeart/2005/8/layout/vList2"/>
    <dgm:cxn modelId="{49E18A36-84A9-4D8D-B028-0A9DDF968EEF}" type="presParOf" srcId="{05245A89-544C-4DDD-A871-604E2C8F27B2}" destId="{BF95D7CE-CE59-427E-90B1-702738DFDF13}" srcOrd="1" destOrd="0" presId="urn:microsoft.com/office/officeart/2005/8/layout/vList2"/>
    <dgm:cxn modelId="{06247CDF-D975-47A0-AD1A-AC5DBF776462}" type="presParOf" srcId="{05245A89-544C-4DDD-A871-604E2C8F27B2}" destId="{0098BAE7-5EDD-458D-882F-18D30E6411C8}" srcOrd="2" destOrd="0" presId="urn:microsoft.com/office/officeart/2005/8/layout/vList2"/>
    <dgm:cxn modelId="{139CDD99-8EAA-437B-8493-B47E7A772948}" type="presParOf" srcId="{05245A89-544C-4DDD-A871-604E2C8F27B2}" destId="{89C37A42-C6DF-4A57-BBD5-2299BB7E19B0}" srcOrd="3" destOrd="0" presId="urn:microsoft.com/office/officeart/2005/8/layout/vList2"/>
    <dgm:cxn modelId="{DD85517C-AC65-4BCA-BAF3-085FA9470C89}" type="presParOf" srcId="{05245A89-544C-4DDD-A871-604E2C8F27B2}" destId="{AED63020-2C41-44B7-980B-9659FE69B06C}" srcOrd="4" destOrd="0" presId="urn:microsoft.com/office/officeart/2005/8/layout/vList2"/>
    <dgm:cxn modelId="{016675C7-A9B1-4A40-9219-5FD54ABAFBC5}" type="presParOf" srcId="{05245A89-544C-4DDD-A871-604E2C8F27B2}" destId="{A7AEFF3F-C79C-44BB-8C71-AFDBFEA1BBBC}" srcOrd="5" destOrd="0" presId="urn:microsoft.com/office/officeart/2005/8/layout/vList2"/>
    <dgm:cxn modelId="{68EE32E7-491D-459D-997A-B853F642349F}" type="presParOf" srcId="{05245A89-544C-4DDD-A871-604E2C8F27B2}" destId="{C589B977-98AF-43F2-9A0C-437D2120424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23DF0A-5BCA-49AC-AB5C-DC9A782A644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62C9BDE-CC24-4BA9-A4CA-1D62F83BD171}">
      <dgm:prSet/>
      <dgm:spPr/>
      <dgm:t>
        <a:bodyPr/>
        <a:lstStyle/>
        <a:p>
          <a:r>
            <a:rPr lang="en-US"/>
            <a:t>How to conduct an inspections</a:t>
          </a:r>
        </a:p>
      </dgm:t>
    </dgm:pt>
    <dgm:pt modelId="{45CA13CE-0F57-4181-820C-9A1BD2453543}" type="parTrans" cxnId="{C43AEF34-C21E-41BF-A309-C8253E136DDE}">
      <dgm:prSet/>
      <dgm:spPr/>
      <dgm:t>
        <a:bodyPr/>
        <a:lstStyle/>
        <a:p>
          <a:endParaRPr lang="en-US"/>
        </a:p>
      </dgm:t>
    </dgm:pt>
    <dgm:pt modelId="{D81E8E0D-2978-4D88-9501-EAE9FAFAC2D6}" type="sibTrans" cxnId="{C43AEF34-C21E-41BF-A309-C8253E136DDE}">
      <dgm:prSet/>
      <dgm:spPr/>
      <dgm:t>
        <a:bodyPr/>
        <a:lstStyle/>
        <a:p>
          <a:endParaRPr lang="en-US"/>
        </a:p>
      </dgm:t>
    </dgm:pt>
    <dgm:pt modelId="{D5D9A13A-1768-4A97-BB0F-7E8F4AE4D206}">
      <dgm:prSet/>
      <dgm:spPr/>
      <dgm:t>
        <a:bodyPr/>
        <a:lstStyle/>
        <a:p>
          <a:r>
            <a:rPr lang="en-US"/>
            <a:t>How to conduct compliance checks with youth</a:t>
          </a:r>
        </a:p>
      </dgm:t>
    </dgm:pt>
    <dgm:pt modelId="{C8B5792F-50D3-479F-BA0C-D17D3ED6346F}" type="parTrans" cxnId="{C71E59C3-2392-4504-8F54-C582A4E5D6F3}">
      <dgm:prSet/>
      <dgm:spPr/>
      <dgm:t>
        <a:bodyPr/>
        <a:lstStyle/>
        <a:p>
          <a:endParaRPr lang="en-US"/>
        </a:p>
      </dgm:t>
    </dgm:pt>
    <dgm:pt modelId="{E4636F74-3BFB-47C8-9D36-94B4CA933EF7}" type="sibTrans" cxnId="{C71E59C3-2392-4504-8F54-C582A4E5D6F3}">
      <dgm:prSet/>
      <dgm:spPr/>
      <dgm:t>
        <a:bodyPr/>
        <a:lstStyle/>
        <a:p>
          <a:endParaRPr lang="en-US"/>
        </a:p>
      </dgm:t>
    </dgm:pt>
    <dgm:pt modelId="{6754CF06-F78B-44BA-BD22-DB90B1DAE35E}">
      <dgm:prSet/>
      <dgm:spPr/>
      <dgm:t>
        <a:bodyPr/>
        <a:lstStyle/>
        <a:p>
          <a:r>
            <a:rPr lang="en-US" dirty="0"/>
            <a:t>Protocols and procedures for conducting inspections and recording and maintaining evidence</a:t>
          </a:r>
        </a:p>
      </dgm:t>
    </dgm:pt>
    <dgm:pt modelId="{C28F6AF4-9279-4B15-A6AC-ECC1B1EF5D83}" type="parTrans" cxnId="{BB93B0F0-5E77-4558-9C26-88CE8E6444CC}">
      <dgm:prSet/>
      <dgm:spPr/>
      <dgm:t>
        <a:bodyPr/>
        <a:lstStyle/>
        <a:p>
          <a:endParaRPr lang="en-US"/>
        </a:p>
      </dgm:t>
    </dgm:pt>
    <dgm:pt modelId="{15FAF964-5129-4BB3-9661-952871FE4928}" type="sibTrans" cxnId="{BB93B0F0-5E77-4558-9C26-88CE8E6444CC}">
      <dgm:prSet/>
      <dgm:spPr/>
      <dgm:t>
        <a:bodyPr/>
        <a:lstStyle/>
        <a:p>
          <a:endParaRPr lang="en-US"/>
        </a:p>
      </dgm:t>
    </dgm:pt>
    <dgm:pt modelId="{21905A35-4E11-4317-A2D1-E534CC88DF36}">
      <dgm:prSet/>
      <dgm:spPr/>
      <dgm:t>
        <a:bodyPr/>
        <a:lstStyle/>
        <a:p>
          <a:r>
            <a:rPr lang="en-US"/>
            <a:t>Youth compliance check training for underage buyers</a:t>
          </a:r>
        </a:p>
      </dgm:t>
    </dgm:pt>
    <dgm:pt modelId="{276BDCD3-2993-470C-AD96-EE2C6B16E970}" type="parTrans" cxnId="{629F96C5-298F-4130-9029-EC885E26CB73}">
      <dgm:prSet/>
      <dgm:spPr/>
      <dgm:t>
        <a:bodyPr/>
        <a:lstStyle/>
        <a:p>
          <a:endParaRPr lang="en-US"/>
        </a:p>
      </dgm:t>
    </dgm:pt>
    <dgm:pt modelId="{C9C6D43A-1980-400F-BAE2-33966959062A}" type="sibTrans" cxnId="{629F96C5-298F-4130-9029-EC885E26CB73}">
      <dgm:prSet/>
      <dgm:spPr/>
      <dgm:t>
        <a:bodyPr/>
        <a:lstStyle/>
        <a:p>
          <a:endParaRPr lang="en-US"/>
        </a:p>
      </dgm:t>
    </dgm:pt>
    <dgm:pt modelId="{DC51CD11-996F-4A42-A0F7-3697AF43B877}">
      <dgm:prSet/>
      <dgm:spPr/>
      <dgm:t>
        <a:bodyPr/>
        <a:lstStyle/>
        <a:p>
          <a:r>
            <a:rPr lang="en-US"/>
            <a:t>Include in-person “ride along” opportunities for both adult inspectors and youth buyers</a:t>
          </a:r>
        </a:p>
      </dgm:t>
    </dgm:pt>
    <dgm:pt modelId="{DD671969-C6FF-4BD7-81FD-76DFD33B4B88}" type="parTrans" cxnId="{BD62F05B-AA9D-4B13-95AE-70AEB61BAE6D}">
      <dgm:prSet/>
      <dgm:spPr/>
      <dgm:t>
        <a:bodyPr/>
        <a:lstStyle/>
        <a:p>
          <a:endParaRPr lang="en-US"/>
        </a:p>
      </dgm:t>
    </dgm:pt>
    <dgm:pt modelId="{925153CD-92FF-4372-AB74-AD8007EA9676}" type="sibTrans" cxnId="{BD62F05B-AA9D-4B13-95AE-70AEB61BAE6D}">
      <dgm:prSet/>
      <dgm:spPr/>
      <dgm:t>
        <a:bodyPr/>
        <a:lstStyle/>
        <a:p>
          <a:endParaRPr lang="en-US"/>
        </a:p>
      </dgm:t>
    </dgm:pt>
    <dgm:pt modelId="{1CBC1D8F-A260-4B83-AE27-C4E6EA977228}" type="pres">
      <dgm:prSet presAssocID="{5623DF0A-5BCA-49AC-AB5C-DC9A782A6440}" presName="linear" presStyleCnt="0">
        <dgm:presLayoutVars>
          <dgm:animLvl val="lvl"/>
          <dgm:resizeHandles val="exact"/>
        </dgm:presLayoutVars>
      </dgm:prSet>
      <dgm:spPr/>
    </dgm:pt>
    <dgm:pt modelId="{B0DA8D2D-F5C3-4705-AFB4-D96746BEE6E9}" type="pres">
      <dgm:prSet presAssocID="{762C9BDE-CC24-4BA9-A4CA-1D62F83BD171}" presName="parentText" presStyleLbl="node1" presStyleIdx="0" presStyleCnt="5">
        <dgm:presLayoutVars>
          <dgm:chMax val="0"/>
          <dgm:bulletEnabled val="1"/>
        </dgm:presLayoutVars>
      </dgm:prSet>
      <dgm:spPr/>
    </dgm:pt>
    <dgm:pt modelId="{927BEABA-F7E0-48F2-8914-CEACD54DDDE0}" type="pres">
      <dgm:prSet presAssocID="{D81E8E0D-2978-4D88-9501-EAE9FAFAC2D6}" presName="spacer" presStyleCnt="0"/>
      <dgm:spPr/>
    </dgm:pt>
    <dgm:pt modelId="{F978684B-2DB3-4828-ADB0-74B5E551785B}" type="pres">
      <dgm:prSet presAssocID="{D5D9A13A-1768-4A97-BB0F-7E8F4AE4D206}" presName="parentText" presStyleLbl="node1" presStyleIdx="1" presStyleCnt="5">
        <dgm:presLayoutVars>
          <dgm:chMax val="0"/>
          <dgm:bulletEnabled val="1"/>
        </dgm:presLayoutVars>
      </dgm:prSet>
      <dgm:spPr/>
    </dgm:pt>
    <dgm:pt modelId="{BEEFAF99-D6C0-4BAF-8E64-57879CD7D128}" type="pres">
      <dgm:prSet presAssocID="{E4636F74-3BFB-47C8-9D36-94B4CA933EF7}" presName="spacer" presStyleCnt="0"/>
      <dgm:spPr/>
    </dgm:pt>
    <dgm:pt modelId="{C31A64DF-17CF-47FC-9A02-34219B887B4E}" type="pres">
      <dgm:prSet presAssocID="{6754CF06-F78B-44BA-BD22-DB90B1DAE35E}" presName="parentText" presStyleLbl="node1" presStyleIdx="2" presStyleCnt="5">
        <dgm:presLayoutVars>
          <dgm:chMax val="0"/>
          <dgm:bulletEnabled val="1"/>
        </dgm:presLayoutVars>
      </dgm:prSet>
      <dgm:spPr/>
    </dgm:pt>
    <dgm:pt modelId="{8E4871D7-F51A-40B3-A94E-387BAF0BBC03}" type="pres">
      <dgm:prSet presAssocID="{15FAF964-5129-4BB3-9661-952871FE4928}" presName="spacer" presStyleCnt="0"/>
      <dgm:spPr/>
    </dgm:pt>
    <dgm:pt modelId="{3534DFDE-42B9-4426-A840-8E3A9AB70134}" type="pres">
      <dgm:prSet presAssocID="{21905A35-4E11-4317-A2D1-E534CC88DF36}" presName="parentText" presStyleLbl="node1" presStyleIdx="3" presStyleCnt="5">
        <dgm:presLayoutVars>
          <dgm:chMax val="0"/>
          <dgm:bulletEnabled val="1"/>
        </dgm:presLayoutVars>
      </dgm:prSet>
      <dgm:spPr/>
    </dgm:pt>
    <dgm:pt modelId="{C95F85C8-4209-4279-8977-4F97B14E1FD4}" type="pres">
      <dgm:prSet presAssocID="{C9C6D43A-1980-400F-BAE2-33966959062A}" presName="spacer" presStyleCnt="0"/>
      <dgm:spPr/>
    </dgm:pt>
    <dgm:pt modelId="{D165A2E4-83EA-4581-8C53-B57C486C3AC6}" type="pres">
      <dgm:prSet presAssocID="{DC51CD11-996F-4A42-A0F7-3697AF43B877}" presName="parentText" presStyleLbl="node1" presStyleIdx="4" presStyleCnt="5">
        <dgm:presLayoutVars>
          <dgm:chMax val="0"/>
          <dgm:bulletEnabled val="1"/>
        </dgm:presLayoutVars>
      </dgm:prSet>
      <dgm:spPr/>
    </dgm:pt>
  </dgm:ptLst>
  <dgm:cxnLst>
    <dgm:cxn modelId="{A96A3E13-219E-4B71-8322-61412FAF3C0A}" type="presOf" srcId="{6754CF06-F78B-44BA-BD22-DB90B1DAE35E}" destId="{C31A64DF-17CF-47FC-9A02-34219B887B4E}" srcOrd="0" destOrd="0" presId="urn:microsoft.com/office/officeart/2005/8/layout/vList2"/>
    <dgm:cxn modelId="{FA0A7F13-EA43-4058-AE0A-1D315B5A8E9D}" type="presOf" srcId="{D5D9A13A-1768-4A97-BB0F-7E8F4AE4D206}" destId="{F978684B-2DB3-4828-ADB0-74B5E551785B}" srcOrd="0" destOrd="0" presId="urn:microsoft.com/office/officeart/2005/8/layout/vList2"/>
    <dgm:cxn modelId="{C43AEF34-C21E-41BF-A309-C8253E136DDE}" srcId="{5623DF0A-5BCA-49AC-AB5C-DC9A782A6440}" destId="{762C9BDE-CC24-4BA9-A4CA-1D62F83BD171}" srcOrd="0" destOrd="0" parTransId="{45CA13CE-0F57-4181-820C-9A1BD2453543}" sibTransId="{D81E8E0D-2978-4D88-9501-EAE9FAFAC2D6}"/>
    <dgm:cxn modelId="{BD62F05B-AA9D-4B13-95AE-70AEB61BAE6D}" srcId="{5623DF0A-5BCA-49AC-AB5C-DC9A782A6440}" destId="{DC51CD11-996F-4A42-A0F7-3697AF43B877}" srcOrd="4" destOrd="0" parTransId="{DD671969-C6FF-4BD7-81FD-76DFD33B4B88}" sibTransId="{925153CD-92FF-4372-AB74-AD8007EA9676}"/>
    <dgm:cxn modelId="{5DBD975F-DFC9-4DF4-8265-C797FC895A87}" type="presOf" srcId="{5623DF0A-5BCA-49AC-AB5C-DC9A782A6440}" destId="{1CBC1D8F-A260-4B83-AE27-C4E6EA977228}" srcOrd="0" destOrd="0" presId="urn:microsoft.com/office/officeart/2005/8/layout/vList2"/>
    <dgm:cxn modelId="{421E3C5A-055C-4015-B36D-B8F96AB13381}" type="presOf" srcId="{762C9BDE-CC24-4BA9-A4CA-1D62F83BD171}" destId="{B0DA8D2D-F5C3-4705-AFB4-D96746BEE6E9}" srcOrd="0" destOrd="0" presId="urn:microsoft.com/office/officeart/2005/8/layout/vList2"/>
    <dgm:cxn modelId="{331C7F5A-0D98-4E55-96A8-5790480D7847}" type="presOf" srcId="{DC51CD11-996F-4A42-A0F7-3697AF43B877}" destId="{D165A2E4-83EA-4581-8C53-B57C486C3AC6}" srcOrd="0" destOrd="0" presId="urn:microsoft.com/office/officeart/2005/8/layout/vList2"/>
    <dgm:cxn modelId="{01381EA6-48DE-4D64-ABF8-F4463764786E}" type="presOf" srcId="{21905A35-4E11-4317-A2D1-E534CC88DF36}" destId="{3534DFDE-42B9-4426-A840-8E3A9AB70134}" srcOrd="0" destOrd="0" presId="urn:microsoft.com/office/officeart/2005/8/layout/vList2"/>
    <dgm:cxn modelId="{C71E59C3-2392-4504-8F54-C582A4E5D6F3}" srcId="{5623DF0A-5BCA-49AC-AB5C-DC9A782A6440}" destId="{D5D9A13A-1768-4A97-BB0F-7E8F4AE4D206}" srcOrd="1" destOrd="0" parTransId="{C8B5792F-50D3-479F-BA0C-D17D3ED6346F}" sibTransId="{E4636F74-3BFB-47C8-9D36-94B4CA933EF7}"/>
    <dgm:cxn modelId="{629F96C5-298F-4130-9029-EC885E26CB73}" srcId="{5623DF0A-5BCA-49AC-AB5C-DC9A782A6440}" destId="{21905A35-4E11-4317-A2D1-E534CC88DF36}" srcOrd="3" destOrd="0" parTransId="{276BDCD3-2993-470C-AD96-EE2C6B16E970}" sibTransId="{C9C6D43A-1980-400F-BAE2-33966959062A}"/>
    <dgm:cxn modelId="{BB93B0F0-5E77-4558-9C26-88CE8E6444CC}" srcId="{5623DF0A-5BCA-49AC-AB5C-DC9A782A6440}" destId="{6754CF06-F78B-44BA-BD22-DB90B1DAE35E}" srcOrd="2" destOrd="0" parTransId="{C28F6AF4-9279-4B15-A6AC-ECC1B1EF5D83}" sibTransId="{15FAF964-5129-4BB3-9661-952871FE4928}"/>
    <dgm:cxn modelId="{EB12FEEE-2DFB-46BA-88D4-CC35BF7F3B0A}" type="presParOf" srcId="{1CBC1D8F-A260-4B83-AE27-C4E6EA977228}" destId="{B0DA8D2D-F5C3-4705-AFB4-D96746BEE6E9}" srcOrd="0" destOrd="0" presId="urn:microsoft.com/office/officeart/2005/8/layout/vList2"/>
    <dgm:cxn modelId="{F7EC3787-A896-446E-BA49-0AA4728647DF}" type="presParOf" srcId="{1CBC1D8F-A260-4B83-AE27-C4E6EA977228}" destId="{927BEABA-F7E0-48F2-8914-CEACD54DDDE0}" srcOrd="1" destOrd="0" presId="urn:microsoft.com/office/officeart/2005/8/layout/vList2"/>
    <dgm:cxn modelId="{343D465C-940F-48DD-BB71-B2EF401A992A}" type="presParOf" srcId="{1CBC1D8F-A260-4B83-AE27-C4E6EA977228}" destId="{F978684B-2DB3-4828-ADB0-74B5E551785B}" srcOrd="2" destOrd="0" presId="urn:microsoft.com/office/officeart/2005/8/layout/vList2"/>
    <dgm:cxn modelId="{3CD42C90-E400-474B-AA3F-A3693CEC31F0}" type="presParOf" srcId="{1CBC1D8F-A260-4B83-AE27-C4E6EA977228}" destId="{BEEFAF99-D6C0-4BAF-8E64-57879CD7D128}" srcOrd="3" destOrd="0" presId="urn:microsoft.com/office/officeart/2005/8/layout/vList2"/>
    <dgm:cxn modelId="{28A04746-71C5-4366-8EC1-A217D523190E}" type="presParOf" srcId="{1CBC1D8F-A260-4B83-AE27-C4E6EA977228}" destId="{C31A64DF-17CF-47FC-9A02-34219B887B4E}" srcOrd="4" destOrd="0" presId="urn:microsoft.com/office/officeart/2005/8/layout/vList2"/>
    <dgm:cxn modelId="{0C5250C6-3E32-4C42-9588-E2AEC01BC358}" type="presParOf" srcId="{1CBC1D8F-A260-4B83-AE27-C4E6EA977228}" destId="{8E4871D7-F51A-40B3-A94E-387BAF0BBC03}" srcOrd="5" destOrd="0" presId="urn:microsoft.com/office/officeart/2005/8/layout/vList2"/>
    <dgm:cxn modelId="{E6F7D8C6-8EB2-4BC7-9301-21399F4D63C1}" type="presParOf" srcId="{1CBC1D8F-A260-4B83-AE27-C4E6EA977228}" destId="{3534DFDE-42B9-4426-A840-8E3A9AB70134}" srcOrd="6" destOrd="0" presId="urn:microsoft.com/office/officeart/2005/8/layout/vList2"/>
    <dgm:cxn modelId="{69CD6081-A907-4A3F-A56E-E32E0E0F2664}" type="presParOf" srcId="{1CBC1D8F-A260-4B83-AE27-C4E6EA977228}" destId="{C95F85C8-4209-4279-8977-4F97B14E1FD4}" srcOrd="7" destOrd="0" presId="urn:microsoft.com/office/officeart/2005/8/layout/vList2"/>
    <dgm:cxn modelId="{25818971-E176-4F9C-852F-8B9FC7A81539}" type="presParOf" srcId="{1CBC1D8F-A260-4B83-AE27-C4E6EA977228}" destId="{D165A2E4-83EA-4581-8C53-B57C486C3AC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CB2D69-FA85-477B-B8DD-36E15693E80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FE963CA-F68A-4896-AC27-35DCC3B07714}">
      <dgm:prSet/>
      <dgm:spPr/>
      <dgm:t>
        <a:bodyPr/>
        <a:lstStyle/>
        <a:p>
          <a:r>
            <a:rPr lang="en-US" dirty="0"/>
            <a:t>Regular meetings with other enforcement agencies</a:t>
          </a:r>
        </a:p>
      </dgm:t>
    </dgm:pt>
    <dgm:pt modelId="{FC932BE5-A84F-4498-86C4-1674634E42EA}" type="parTrans" cxnId="{891EB9FC-4AED-4BC0-81E8-036183D827BE}">
      <dgm:prSet/>
      <dgm:spPr/>
      <dgm:t>
        <a:bodyPr/>
        <a:lstStyle/>
        <a:p>
          <a:endParaRPr lang="en-US"/>
        </a:p>
      </dgm:t>
    </dgm:pt>
    <dgm:pt modelId="{710FB7D8-A6F0-43C1-8C5C-F54C6D45B107}" type="sibTrans" cxnId="{891EB9FC-4AED-4BC0-81E8-036183D827BE}">
      <dgm:prSet/>
      <dgm:spPr/>
      <dgm:t>
        <a:bodyPr/>
        <a:lstStyle/>
        <a:p>
          <a:endParaRPr lang="en-US"/>
        </a:p>
      </dgm:t>
    </dgm:pt>
    <dgm:pt modelId="{3BBC5B82-BFE6-4037-9678-53D066A3F5F4}">
      <dgm:prSet/>
      <dgm:spPr/>
      <dgm:t>
        <a:bodyPr/>
        <a:lstStyle/>
        <a:p>
          <a:r>
            <a:rPr lang="en-US"/>
            <a:t>Department of Revenue</a:t>
          </a:r>
        </a:p>
      </dgm:t>
    </dgm:pt>
    <dgm:pt modelId="{A596144A-A200-446B-9923-5A27C737A8E7}" type="parTrans" cxnId="{F52926EC-F057-49F6-9AF5-374684068E13}">
      <dgm:prSet/>
      <dgm:spPr/>
      <dgm:t>
        <a:bodyPr/>
        <a:lstStyle/>
        <a:p>
          <a:endParaRPr lang="en-US"/>
        </a:p>
      </dgm:t>
    </dgm:pt>
    <dgm:pt modelId="{A9C4824F-C7B0-4CCC-BE1B-B601B3CB37FD}" type="sibTrans" cxnId="{F52926EC-F057-49F6-9AF5-374684068E13}">
      <dgm:prSet/>
      <dgm:spPr/>
      <dgm:t>
        <a:bodyPr/>
        <a:lstStyle/>
        <a:p>
          <a:endParaRPr lang="en-US"/>
        </a:p>
      </dgm:t>
    </dgm:pt>
    <dgm:pt modelId="{1BCE0997-6E52-4F1A-8B52-8F072F6BF6B6}">
      <dgm:prSet/>
      <dgm:spPr/>
      <dgm:t>
        <a:bodyPr/>
        <a:lstStyle/>
        <a:p>
          <a:r>
            <a:rPr lang="en-US"/>
            <a:t>Attorney General’s Office</a:t>
          </a:r>
        </a:p>
      </dgm:t>
    </dgm:pt>
    <dgm:pt modelId="{FE928CE6-92A2-4D76-8E02-6CD5BB2933BF}" type="parTrans" cxnId="{FB057CE6-1905-444B-966C-A89DFE431271}">
      <dgm:prSet/>
      <dgm:spPr/>
      <dgm:t>
        <a:bodyPr/>
        <a:lstStyle/>
        <a:p>
          <a:endParaRPr lang="en-US"/>
        </a:p>
      </dgm:t>
    </dgm:pt>
    <dgm:pt modelId="{C7D691E5-5CFB-4806-9CF6-8A3D01168213}" type="sibTrans" cxnId="{FB057CE6-1905-444B-966C-A89DFE431271}">
      <dgm:prSet/>
      <dgm:spPr/>
      <dgm:t>
        <a:bodyPr/>
        <a:lstStyle/>
        <a:p>
          <a:endParaRPr lang="en-US"/>
        </a:p>
      </dgm:t>
    </dgm:pt>
    <dgm:pt modelId="{491AA361-219F-4558-9FB4-DDFBC838229B}">
      <dgm:prSet/>
      <dgm:spPr/>
      <dgm:t>
        <a:bodyPr/>
        <a:lstStyle/>
        <a:p>
          <a:r>
            <a:rPr lang="en-US"/>
            <a:t>Department of Fire Safety</a:t>
          </a:r>
        </a:p>
      </dgm:t>
    </dgm:pt>
    <dgm:pt modelId="{3789D751-7097-4A09-B06C-2B8B175E5956}" type="parTrans" cxnId="{AB00FB16-FB41-48DA-AF41-4D5FD64275AE}">
      <dgm:prSet/>
      <dgm:spPr/>
      <dgm:t>
        <a:bodyPr/>
        <a:lstStyle/>
        <a:p>
          <a:endParaRPr lang="en-US"/>
        </a:p>
      </dgm:t>
    </dgm:pt>
    <dgm:pt modelId="{05C850FA-DF06-4345-BD4B-5038DF4A8993}" type="sibTrans" cxnId="{AB00FB16-FB41-48DA-AF41-4D5FD64275AE}">
      <dgm:prSet/>
      <dgm:spPr/>
      <dgm:t>
        <a:bodyPr/>
        <a:lstStyle/>
        <a:p>
          <a:endParaRPr lang="en-US"/>
        </a:p>
      </dgm:t>
    </dgm:pt>
    <dgm:pt modelId="{B6F9AE91-1271-4936-A100-AE1F18C6C307}">
      <dgm:prSet/>
      <dgm:spPr/>
      <dgm:t>
        <a:bodyPr/>
        <a:lstStyle/>
        <a:p>
          <a:r>
            <a:rPr lang="en-US" dirty="0"/>
            <a:t>Participate in state Illegal Tobacco Task Force</a:t>
          </a:r>
        </a:p>
      </dgm:t>
    </dgm:pt>
    <dgm:pt modelId="{7676D552-9112-47F7-9EBA-E27D7A171B97}" type="parTrans" cxnId="{4F0F71B5-CBAD-4DE7-9BDE-EB76BEA9EA40}">
      <dgm:prSet/>
      <dgm:spPr/>
      <dgm:t>
        <a:bodyPr/>
        <a:lstStyle/>
        <a:p>
          <a:endParaRPr lang="en-US"/>
        </a:p>
      </dgm:t>
    </dgm:pt>
    <dgm:pt modelId="{2584ED52-4D24-4ADE-8A3B-AB258A6FDA70}" type="sibTrans" cxnId="{4F0F71B5-CBAD-4DE7-9BDE-EB76BEA9EA40}">
      <dgm:prSet/>
      <dgm:spPr/>
      <dgm:t>
        <a:bodyPr/>
        <a:lstStyle/>
        <a:p>
          <a:endParaRPr lang="en-US"/>
        </a:p>
      </dgm:t>
    </dgm:pt>
    <dgm:pt modelId="{FCA94CF7-B7F3-415D-BE8A-BF81F259BEC4}">
      <dgm:prSet/>
      <dgm:spPr/>
      <dgm:t>
        <a:bodyPr/>
        <a:lstStyle/>
        <a:p>
          <a:r>
            <a:rPr lang="en-US"/>
            <a:t>State Police</a:t>
          </a:r>
        </a:p>
      </dgm:t>
    </dgm:pt>
    <dgm:pt modelId="{88852956-BF73-4BE3-98A9-9BAF615094B6}" type="parTrans" cxnId="{169C5036-E61D-4009-A69B-1957B6AE19DA}">
      <dgm:prSet/>
      <dgm:spPr/>
      <dgm:t>
        <a:bodyPr/>
        <a:lstStyle/>
        <a:p>
          <a:endParaRPr lang="en-US"/>
        </a:p>
      </dgm:t>
    </dgm:pt>
    <dgm:pt modelId="{2EB5ECE0-E352-43EC-B2FC-54C8BE50CDC1}" type="sibTrans" cxnId="{169C5036-E61D-4009-A69B-1957B6AE19DA}">
      <dgm:prSet/>
      <dgm:spPr/>
      <dgm:t>
        <a:bodyPr/>
        <a:lstStyle/>
        <a:p>
          <a:endParaRPr lang="en-US"/>
        </a:p>
      </dgm:t>
    </dgm:pt>
    <dgm:pt modelId="{4A379C85-FBF7-4809-B41D-1CAA207A80A9}">
      <dgm:prSet/>
      <dgm:spPr/>
      <dgm:t>
        <a:bodyPr/>
        <a:lstStyle/>
        <a:p>
          <a:r>
            <a:rPr lang="en-US"/>
            <a:t>Executive Office of Public Safety</a:t>
          </a:r>
        </a:p>
      </dgm:t>
    </dgm:pt>
    <dgm:pt modelId="{3A257719-832F-4EC1-9C5A-9C1BD0059DF8}" type="parTrans" cxnId="{5B7619F3-D706-48BF-835A-1F7EB2393BF9}">
      <dgm:prSet/>
      <dgm:spPr/>
      <dgm:t>
        <a:bodyPr/>
        <a:lstStyle/>
        <a:p>
          <a:endParaRPr lang="en-US"/>
        </a:p>
      </dgm:t>
    </dgm:pt>
    <dgm:pt modelId="{398B7F92-A60C-450D-BDE8-6DA55CA8D8E5}" type="sibTrans" cxnId="{5B7619F3-D706-48BF-835A-1F7EB2393BF9}">
      <dgm:prSet/>
      <dgm:spPr/>
      <dgm:t>
        <a:bodyPr/>
        <a:lstStyle/>
        <a:p>
          <a:endParaRPr lang="en-US"/>
        </a:p>
      </dgm:t>
    </dgm:pt>
    <dgm:pt modelId="{433634D7-1E7D-4BDF-B2C8-607B788FADAE}">
      <dgm:prSet/>
      <dgm:spPr/>
      <dgm:t>
        <a:bodyPr/>
        <a:lstStyle/>
        <a:p>
          <a:r>
            <a:rPr lang="en-US"/>
            <a:t>Attorney General’s Office</a:t>
          </a:r>
        </a:p>
      </dgm:t>
    </dgm:pt>
    <dgm:pt modelId="{07AED653-8782-4AA7-8C9B-05F86FC8F75E}" type="parTrans" cxnId="{DE77D82A-C3A4-4A4F-8CB7-77EC53EF2FFE}">
      <dgm:prSet/>
      <dgm:spPr/>
      <dgm:t>
        <a:bodyPr/>
        <a:lstStyle/>
        <a:p>
          <a:endParaRPr lang="en-US"/>
        </a:p>
      </dgm:t>
    </dgm:pt>
    <dgm:pt modelId="{8A38E0F7-4A8D-4AEE-A318-5A7239CDD1AD}" type="sibTrans" cxnId="{DE77D82A-C3A4-4A4F-8CB7-77EC53EF2FFE}">
      <dgm:prSet/>
      <dgm:spPr/>
      <dgm:t>
        <a:bodyPr/>
        <a:lstStyle/>
        <a:p>
          <a:endParaRPr lang="en-US"/>
        </a:p>
      </dgm:t>
    </dgm:pt>
    <dgm:pt modelId="{D90BBB23-731B-4BB8-8AA7-376EF039B8FB}">
      <dgm:prSet/>
      <dgm:spPr/>
      <dgm:t>
        <a:bodyPr/>
        <a:lstStyle/>
        <a:p>
          <a:r>
            <a:rPr lang="en-US"/>
            <a:t>Department of Revenue</a:t>
          </a:r>
        </a:p>
      </dgm:t>
    </dgm:pt>
    <dgm:pt modelId="{70013019-E4FF-4C7C-BF28-F0DDB9680FF6}" type="parTrans" cxnId="{34858299-1955-4F24-9784-1FC999ACF159}">
      <dgm:prSet/>
      <dgm:spPr/>
      <dgm:t>
        <a:bodyPr/>
        <a:lstStyle/>
        <a:p>
          <a:endParaRPr lang="en-US"/>
        </a:p>
      </dgm:t>
    </dgm:pt>
    <dgm:pt modelId="{B03659BD-31EC-4F97-BCB3-84E13C7BEBB7}" type="sibTrans" cxnId="{34858299-1955-4F24-9784-1FC999ACF159}">
      <dgm:prSet/>
      <dgm:spPr/>
      <dgm:t>
        <a:bodyPr/>
        <a:lstStyle/>
        <a:p>
          <a:endParaRPr lang="en-US"/>
        </a:p>
      </dgm:t>
    </dgm:pt>
    <dgm:pt modelId="{CA2333F3-F1BF-4A25-BFDA-8D3E75CEB119}" type="pres">
      <dgm:prSet presAssocID="{9CCB2D69-FA85-477B-B8DD-36E15693E806}" presName="linear" presStyleCnt="0">
        <dgm:presLayoutVars>
          <dgm:animLvl val="lvl"/>
          <dgm:resizeHandles val="exact"/>
        </dgm:presLayoutVars>
      </dgm:prSet>
      <dgm:spPr/>
    </dgm:pt>
    <dgm:pt modelId="{918B95B7-6B0E-4FFE-8A88-67A1827E89D5}" type="pres">
      <dgm:prSet presAssocID="{4FE963CA-F68A-4896-AC27-35DCC3B07714}" presName="parentText" presStyleLbl="node1" presStyleIdx="0" presStyleCnt="2" custLinFactNeighborY="3130">
        <dgm:presLayoutVars>
          <dgm:chMax val="0"/>
          <dgm:bulletEnabled val="1"/>
        </dgm:presLayoutVars>
      </dgm:prSet>
      <dgm:spPr/>
    </dgm:pt>
    <dgm:pt modelId="{9EED7F2D-1A88-42A0-ABC4-9827E86F405C}" type="pres">
      <dgm:prSet presAssocID="{4FE963CA-F68A-4896-AC27-35DCC3B07714}" presName="childText" presStyleLbl="revTx" presStyleIdx="0" presStyleCnt="2">
        <dgm:presLayoutVars>
          <dgm:bulletEnabled val="1"/>
        </dgm:presLayoutVars>
      </dgm:prSet>
      <dgm:spPr/>
    </dgm:pt>
    <dgm:pt modelId="{F57972B9-754D-4CAC-8905-E7AB17D9D531}" type="pres">
      <dgm:prSet presAssocID="{B6F9AE91-1271-4936-A100-AE1F18C6C307}" presName="parentText" presStyleLbl="node1" presStyleIdx="1" presStyleCnt="2">
        <dgm:presLayoutVars>
          <dgm:chMax val="0"/>
          <dgm:bulletEnabled val="1"/>
        </dgm:presLayoutVars>
      </dgm:prSet>
      <dgm:spPr/>
    </dgm:pt>
    <dgm:pt modelId="{F4C9E1C5-8932-4723-BCB8-0933417A5334}" type="pres">
      <dgm:prSet presAssocID="{B6F9AE91-1271-4936-A100-AE1F18C6C307}" presName="childText" presStyleLbl="revTx" presStyleIdx="1" presStyleCnt="2">
        <dgm:presLayoutVars>
          <dgm:bulletEnabled val="1"/>
        </dgm:presLayoutVars>
      </dgm:prSet>
      <dgm:spPr/>
    </dgm:pt>
  </dgm:ptLst>
  <dgm:cxnLst>
    <dgm:cxn modelId="{4019950B-5D93-4FA0-AF54-F0C45C2CDE8E}" type="presOf" srcId="{3BBC5B82-BFE6-4037-9678-53D066A3F5F4}" destId="{9EED7F2D-1A88-42A0-ABC4-9827E86F405C}" srcOrd="0" destOrd="0" presId="urn:microsoft.com/office/officeart/2005/8/layout/vList2"/>
    <dgm:cxn modelId="{875FC60C-C4BE-4939-8154-EFB614E7ACED}" type="presOf" srcId="{4A379C85-FBF7-4809-B41D-1CAA207A80A9}" destId="{F4C9E1C5-8932-4723-BCB8-0933417A5334}" srcOrd="0" destOrd="1" presId="urn:microsoft.com/office/officeart/2005/8/layout/vList2"/>
    <dgm:cxn modelId="{AB00FB16-FB41-48DA-AF41-4D5FD64275AE}" srcId="{4FE963CA-F68A-4896-AC27-35DCC3B07714}" destId="{491AA361-219F-4558-9FB4-DDFBC838229B}" srcOrd="2" destOrd="0" parTransId="{3789D751-7097-4A09-B06C-2B8B175E5956}" sibTransId="{05C850FA-DF06-4345-BD4B-5038DF4A8993}"/>
    <dgm:cxn modelId="{E4D83517-D3EB-4509-96AF-721B3775FA9D}" type="presOf" srcId="{4FE963CA-F68A-4896-AC27-35DCC3B07714}" destId="{918B95B7-6B0E-4FFE-8A88-67A1827E89D5}" srcOrd="0" destOrd="0" presId="urn:microsoft.com/office/officeart/2005/8/layout/vList2"/>
    <dgm:cxn modelId="{5C432625-A38F-4482-9386-028A0F623680}" type="presOf" srcId="{491AA361-219F-4558-9FB4-DDFBC838229B}" destId="{9EED7F2D-1A88-42A0-ABC4-9827E86F405C}" srcOrd="0" destOrd="2" presId="urn:microsoft.com/office/officeart/2005/8/layout/vList2"/>
    <dgm:cxn modelId="{DE77D82A-C3A4-4A4F-8CB7-77EC53EF2FFE}" srcId="{B6F9AE91-1271-4936-A100-AE1F18C6C307}" destId="{433634D7-1E7D-4BDF-B2C8-607B788FADAE}" srcOrd="2" destOrd="0" parTransId="{07AED653-8782-4AA7-8C9B-05F86FC8F75E}" sibTransId="{8A38E0F7-4A8D-4AEE-A318-5A7239CDD1AD}"/>
    <dgm:cxn modelId="{169C5036-E61D-4009-A69B-1957B6AE19DA}" srcId="{B6F9AE91-1271-4936-A100-AE1F18C6C307}" destId="{FCA94CF7-B7F3-415D-BE8A-BF81F259BEC4}" srcOrd="0" destOrd="0" parTransId="{88852956-BF73-4BE3-98A9-9BAF615094B6}" sibTransId="{2EB5ECE0-E352-43EC-B2FC-54C8BE50CDC1}"/>
    <dgm:cxn modelId="{64A12D74-5405-4370-BB0D-7391E3CF23E0}" type="presOf" srcId="{B6F9AE91-1271-4936-A100-AE1F18C6C307}" destId="{F57972B9-754D-4CAC-8905-E7AB17D9D531}" srcOrd="0" destOrd="0" presId="urn:microsoft.com/office/officeart/2005/8/layout/vList2"/>
    <dgm:cxn modelId="{34858299-1955-4F24-9784-1FC999ACF159}" srcId="{B6F9AE91-1271-4936-A100-AE1F18C6C307}" destId="{D90BBB23-731B-4BB8-8AA7-376EF039B8FB}" srcOrd="3" destOrd="0" parTransId="{70013019-E4FF-4C7C-BF28-F0DDB9680FF6}" sibTransId="{B03659BD-31EC-4F97-BCB3-84E13C7BEBB7}"/>
    <dgm:cxn modelId="{C51E499F-EBD1-4CF9-B054-4F4286E9B951}" type="presOf" srcId="{D90BBB23-731B-4BB8-8AA7-376EF039B8FB}" destId="{F4C9E1C5-8932-4723-BCB8-0933417A5334}" srcOrd="0" destOrd="3" presId="urn:microsoft.com/office/officeart/2005/8/layout/vList2"/>
    <dgm:cxn modelId="{4F0F71B5-CBAD-4DE7-9BDE-EB76BEA9EA40}" srcId="{9CCB2D69-FA85-477B-B8DD-36E15693E806}" destId="{B6F9AE91-1271-4936-A100-AE1F18C6C307}" srcOrd="1" destOrd="0" parTransId="{7676D552-9112-47F7-9EBA-E27D7A171B97}" sibTransId="{2584ED52-4D24-4ADE-8A3B-AB258A6FDA70}"/>
    <dgm:cxn modelId="{7F5A58DC-46C0-430A-BBD8-4B8A11E1854A}" type="presOf" srcId="{FCA94CF7-B7F3-415D-BE8A-BF81F259BEC4}" destId="{F4C9E1C5-8932-4723-BCB8-0933417A5334}" srcOrd="0" destOrd="0" presId="urn:microsoft.com/office/officeart/2005/8/layout/vList2"/>
    <dgm:cxn modelId="{EDB736DF-5B7A-4CA9-83B7-A023DE294A1E}" type="presOf" srcId="{1BCE0997-6E52-4F1A-8B52-8F072F6BF6B6}" destId="{9EED7F2D-1A88-42A0-ABC4-9827E86F405C}" srcOrd="0" destOrd="1" presId="urn:microsoft.com/office/officeart/2005/8/layout/vList2"/>
    <dgm:cxn modelId="{4A419BE1-80F6-41EB-9322-D3DB4C405830}" type="presOf" srcId="{9CCB2D69-FA85-477B-B8DD-36E15693E806}" destId="{CA2333F3-F1BF-4A25-BFDA-8D3E75CEB119}" srcOrd="0" destOrd="0" presId="urn:microsoft.com/office/officeart/2005/8/layout/vList2"/>
    <dgm:cxn modelId="{D24CF3E3-15A9-4DCE-9BCD-3E59AEB96992}" type="presOf" srcId="{433634D7-1E7D-4BDF-B2C8-607B788FADAE}" destId="{F4C9E1C5-8932-4723-BCB8-0933417A5334}" srcOrd="0" destOrd="2" presId="urn:microsoft.com/office/officeart/2005/8/layout/vList2"/>
    <dgm:cxn modelId="{FB057CE6-1905-444B-966C-A89DFE431271}" srcId="{4FE963CA-F68A-4896-AC27-35DCC3B07714}" destId="{1BCE0997-6E52-4F1A-8B52-8F072F6BF6B6}" srcOrd="1" destOrd="0" parTransId="{FE928CE6-92A2-4D76-8E02-6CD5BB2933BF}" sibTransId="{C7D691E5-5CFB-4806-9CF6-8A3D01168213}"/>
    <dgm:cxn modelId="{F52926EC-F057-49F6-9AF5-374684068E13}" srcId="{4FE963CA-F68A-4896-AC27-35DCC3B07714}" destId="{3BBC5B82-BFE6-4037-9678-53D066A3F5F4}" srcOrd="0" destOrd="0" parTransId="{A596144A-A200-446B-9923-5A27C737A8E7}" sibTransId="{A9C4824F-C7B0-4CCC-BE1B-B601B3CB37FD}"/>
    <dgm:cxn modelId="{5B7619F3-D706-48BF-835A-1F7EB2393BF9}" srcId="{B6F9AE91-1271-4936-A100-AE1F18C6C307}" destId="{4A379C85-FBF7-4809-B41D-1CAA207A80A9}" srcOrd="1" destOrd="0" parTransId="{3A257719-832F-4EC1-9C5A-9C1BD0059DF8}" sibTransId="{398B7F92-A60C-450D-BDE8-6DA55CA8D8E5}"/>
    <dgm:cxn modelId="{891EB9FC-4AED-4BC0-81E8-036183D827BE}" srcId="{9CCB2D69-FA85-477B-B8DD-36E15693E806}" destId="{4FE963CA-F68A-4896-AC27-35DCC3B07714}" srcOrd="0" destOrd="0" parTransId="{FC932BE5-A84F-4498-86C4-1674634E42EA}" sibTransId="{710FB7D8-A6F0-43C1-8C5C-F54C6D45B107}"/>
    <dgm:cxn modelId="{FE06DD4E-BFE6-4444-9D3A-DE6B9D563D4B}" type="presParOf" srcId="{CA2333F3-F1BF-4A25-BFDA-8D3E75CEB119}" destId="{918B95B7-6B0E-4FFE-8A88-67A1827E89D5}" srcOrd="0" destOrd="0" presId="urn:microsoft.com/office/officeart/2005/8/layout/vList2"/>
    <dgm:cxn modelId="{018319AF-2F38-44D7-A99E-34CCD96A7191}" type="presParOf" srcId="{CA2333F3-F1BF-4A25-BFDA-8D3E75CEB119}" destId="{9EED7F2D-1A88-42A0-ABC4-9827E86F405C}" srcOrd="1" destOrd="0" presId="urn:microsoft.com/office/officeart/2005/8/layout/vList2"/>
    <dgm:cxn modelId="{BFCCBDFC-ED8F-4028-ACDB-2FC413532FE3}" type="presParOf" srcId="{CA2333F3-F1BF-4A25-BFDA-8D3E75CEB119}" destId="{F57972B9-754D-4CAC-8905-E7AB17D9D531}" srcOrd="2" destOrd="0" presId="urn:microsoft.com/office/officeart/2005/8/layout/vList2"/>
    <dgm:cxn modelId="{C1088D27-93D6-4BE5-8CE0-32FE50E2618F}" type="presParOf" srcId="{CA2333F3-F1BF-4A25-BFDA-8D3E75CEB119}" destId="{F4C9E1C5-8932-4723-BCB8-0933417A533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2B6A27-FBFF-4243-ADF6-E995B78D8A7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0462AAE-8A6C-4A76-83FB-DB5F08939C2A}">
      <dgm:prSet custT="1"/>
      <dgm:spPr/>
      <dgm:t>
        <a:bodyPr/>
        <a:lstStyle/>
        <a:p>
          <a:r>
            <a:rPr lang="en-US" sz="3200"/>
            <a:t>Point of Sale Toolkit (POST)</a:t>
          </a:r>
        </a:p>
      </dgm:t>
    </dgm:pt>
    <dgm:pt modelId="{6F544693-4769-4F91-A4F8-100992DDFEEA}" type="parTrans" cxnId="{AF8F11E8-D00D-43D3-8634-01D50605366E}">
      <dgm:prSet/>
      <dgm:spPr/>
      <dgm:t>
        <a:bodyPr/>
        <a:lstStyle/>
        <a:p>
          <a:endParaRPr lang="en-US"/>
        </a:p>
      </dgm:t>
    </dgm:pt>
    <dgm:pt modelId="{02C8E110-849A-490D-98B5-77043D416F37}" type="sibTrans" cxnId="{AF8F11E8-D00D-43D3-8634-01D50605366E}">
      <dgm:prSet/>
      <dgm:spPr/>
      <dgm:t>
        <a:bodyPr/>
        <a:lstStyle/>
        <a:p>
          <a:endParaRPr lang="en-US"/>
        </a:p>
      </dgm:t>
    </dgm:pt>
    <dgm:pt modelId="{9941B316-B77E-4428-AD70-CE293C14B9EC}">
      <dgm:prSet custT="1"/>
      <dgm:spPr/>
      <dgm:t>
        <a:bodyPr/>
        <a:lstStyle/>
        <a:p>
          <a:r>
            <a:rPr lang="en-US" sz="2800" dirty="0"/>
            <a:t>Collect inspection and compliance check data in one system</a:t>
          </a:r>
        </a:p>
      </dgm:t>
    </dgm:pt>
    <dgm:pt modelId="{ED18388E-DF82-476C-9375-34DC0D0FE3D6}" type="parTrans" cxnId="{DC3F4919-B117-4EB9-8ECE-B9EA6F654B54}">
      <dgm:prSet/>
      <dgm:spPr/>
      <dgm:t>
        <a:bodyPr/>
        <a:lstStyle/>
        <a:p>
          <a:endParaRPr lang="en-US"/>
        </a:p>
      </dgm:t>
    </dgm:pt>
    <dgm:pt modelId="{70AC5517-4136-44DE-8901-94267E9E835B}" type="sibTrans" cxnId="{DC3F4919-B117-4EB9-8ECE-B9EA6F654B54}">
      <dgm:prSet/>
      <dgm:spPr/>
      <dgm:t>
        <a:bodyPr/>
        <a:lstStyle/>
        <a:p>
          <a:endParaRPr lang="en-US"/>
        </a:p>
      </dgm:t>
    </dgm:pt>
    <dgm:pt modelId="{266C883A-8C4E-469D-994E-B7746F1AFDA5}">
      <dgm:prSet custT="1"/>
      <dgm:spPr/>
      <dgm:t>
        <a:bodyPr/>
        <a:lstStyle/>
        <a:p>
          <a:r>
            <a:rPr lang="en-US" sz="2800" dirty="0"/>
            <a:t>Mobile app for real time data collection</a:t>
          </a:r>
        </a:p>
      </dgm:t>
    </dgm:pt>
    <dgm:pt modelId="{D42C0495-578E-44EB-91D2-3B207AEA2ED3}" type="parTrans" cxnId="{C9A53BD5-9C24-4DC6-82D4-907903388E18}">
      <dgm:prSet/>
      <dgm:spPr/>
      <dgm:t>
        <a:bodyPr/>
        <a:lstStyle/>
        <a:p>
          <a:endParaRPr lang="en-US"/>
        </a:p>
      </dgm:t>
    </dgm:pt>
    <dgm:pt modelId="{4348FF7A-59BB-41FF-869B-40814134A3D2}" type="sibTrans" cxnId="{C9A53BD5-9C24-4DC6-82D4-907903388E18}">
      <dgm:prSet/>
      <dgm:spPr/>
      <dgm:t>
        <a:bodyPr/>
        <a:lstStyle/>
        <a:p>
          <a:endParaRPr lang="en-US"/>
        </a:p>
      </dgm:t>
    </dgm:pt>
    <dgm:pt modelId="{1DF1D5A9-A6BC-48A6-8E71-DCE0EBE9CE16}">
      <dgm:prSet custT="1"/>
      <dgm:spPr/>
      <dgm:t>
        <a:bodyPr/>
        <a:lstStyle/>
        <a:p>
          <a:r>
            <a:rPr lang="en-US" sz="3200" dirty="0"/>
            <a:t>Pricing Survey</a:t>
          </a:r>
        </a:p>
      </dgm:t>
    </dgm:pt>
    <dgm:pt modelId="{81A22F6F-E2D5-4593-8D34-6323F5AE39FC}" type="parTrans" cxnId="{B0B5A109-6A40-4C30-B053-73D512DC2C0C}">
      <dgm:prSet/>
      <dgm:spPr/>
      <dgm:t>
        <a:bodyPr/>
        <a:lstStyle/>
        <a:p>
          <a:endParaRPr lang="en-US"/>
        </a:p>
      </dgm:t>
    </dgm:pt>
    <dgm:pt modelId="{08269BD5-0671-47F8-8BED-DCC9B330E05A}" type="sibTrans" cxnId="{B0B5A109-6A40-4C30-B053-73D512DC2C0C}">
      <dgm:prSet/>
      <dgm:spPr/>
      <dgm:t>
        <a:bodyPr/>
        <a:lstStyle/>
        <a:p>
          <a:endParaRPr lang="en-US"/>
        </a:p>
      </dgm:t>
    </dgm:pt>
    <dgm:pt modelId="{9D5BAD0E-D5A0-48BC-9C3D-B7E744E634B1}">
      <dgm:prSet custT="1"/>
      <dgm:spPr/>
      <dgm:t>
        <a:bodyPr/>
        <a:lstStyle/>
        <a:p>
          <a:r>
            <a:rPr lang="en-US" sz="2800" dirty="0"/>
            <a:t>Collect data on specific products and prices</a:t>
          </a:r>
        </a:p>
      </dgm:t>
    </dgm:pt>
    <dgm:pt modelId="{23D1908A-DE5D-484F-AB30-745E8AC7CD46}" type="parTrans" cxnId="{F7F132C0-3CAF-40C7-82AC-79C0315764DA}">
      <dgm:prSet/>
      <dgm:spPr/>
      <dgm:t>
        <a:bodyPr/>
        <a:lstStyle/>
        <a:p>
          <a:endParaRPr lang="en-US"/>
        </a:p>
      </dgm:t>
    </dgm:pt>
    <dgm:pt modelId="{B4B81835-0F5F-454D-A8F6-360A34EDF6E3}" type="sibTrans" cxnId="{F7F132C0-3CAF-40C7-82AC-79C0315764DA}">
      <dgm:prSet/>
      <dgm:spPr/>
      <dgm:t>
        <a:bodyPr/>
        <a:lstStyle/>
        <a:p>
          <a:endParaRPr lang="en-US"/>
        </a:p>
      </dgm:t>
    </dgm:pt>
    <dgm:pt modelId="{802872FA-955C-40E7-9978-7957B00DD54B}">
      <dgm:prSet custT="1"/>
      <dgm:spPr/>
      <dgm:t>
        <a:bodyPr/>
        <a:lstStyle/>
        <a:p>
          <a:r>
            <a:rPr lang="en-US" sz="2800" dirty="0"/>
            <a:t>Provide training and assistance to use system</a:t>
          </a:r>
        </a:p>
      </dgm:t>
    </dgm:pt>
    <dgm:pt modelId="{08133FD8-A16D-4AEF-8AA9-558CB9959E90}" type="parTrans" cxnId="{345E5C11-FAF5-4D34-84FC-F230E8BFF739}">
      <dgm:prSet/>
      <dgm:spPr/>
      <dgm:t>
        <a:bodyPr/>
        <a:lstStyle/>
        <a:p>
          <a:endParaRPr lang="en-US"/>
        </a:p>
      </dgm:t>
    </dgm:pt>
    <dgm:pt modelId="{45FCCAC6-8997-4F09-82BB-3F49FA3E145E}" type="sibTrans" cxnId="{345E5C11-FAF5-4D34-84FC-F230E8BFF739}">
      <dgm:prSet/>
      <dgm:spPr/>
      <dgm:t>
        <a:bodyPr/>
        <a:lstStyle/>
        <a:p>
          <a:endParaRPr lang="en-US"/>
        </a:p>
      </dgm:t>
    </dgm:pt>
    <dgm:pt modelId="{7D6A2AFD-18D9-44BE-98BE-682BB1B87148}" type="pres">
      <dgm:prSet presAssocID="{402B6A27-FBFF-4243-ADF6-E995B78D8A7D}" presName="linear" presStyleCnt="0">
        <dgm:presLayoutVars>
          <dgm:animLvl val="lvl"/>
          <dgm:resizeHandles val="exact"/>
        </dgm:presLayoutVars>
      </dgm:prSet>
      <dgm:spPr/>
    </dgm:pt>
    <dgm:pt modelId="{72F00A99-B827-4CA5-A98C-41CEA0B10705}" type="pres">
      <dgm:prSet presAssocID="{80462AAE-8A6C-4A76-83FB-DB5F08939C2A}" presName="parentText" presStyleLbl="node1" presStyleIdx="0" presStyleCnt="2" custLinFactNeighborY="-406">
        <dgm:presLayoutVars>
          <dgm:chMax val="0"/>
          <dgm:bulletEnabled val="1"/>
        </dgm:presLayoutVars>
      </dgm:prSet>
      <dgm:spPr/>
    </dgm:pt>
    <dgm:pt modelId="{2010C18B-655B-46CE-AB58-395B77B42F89}" type="pres">
      <dgm:prSet presAssocID="{80462AAE-8A6C-4A76-83FB-DB5F08939C2A}" presName="childText" presStyleLbl="revTx" presStyleIdx="0" presStyleCnt="2">
        <dgm:presLayoutVars>
          <dgm:bulletEnabled val="1"/>
        </dgm:presLayoutVars>
      </dgm:prSet>
      <dgm:spPr/>
    </dgm:pt>
    <dgm:pt modelId="{D5E56E6C-EFB0-4B38-801C-AAA5E7AB4C48}" type="pres">
      <dgm:prSet presAssocID="{1DF1D5A9-A6BC-48A6-8E71-DCE0EBE9CE16}" presName="parentText" presStyleLbl="node1" presStyleIdx="1" presStyleCnt="2">
        <dgm:presLayoutVars>
          <dgm:chMax val="0"/>
          <dgm:bulletEnabled val="1"/>
        </dgm:presLayoutVars>
      </dgm:prSet>
      <dgm:spPr/>
    </dgm:pt>
    <dgm:pt modelId="{D4A3C5F6-8637-4A26-A6B1-E583F31FB1E2}" type="pres">
      <dgm:prSet presAssocID="{1DF1D5A9-A6BC-48A6-8E71-DCE0EBE9CE16}" presName="childText" presStyleLbl="revTx" presStyleIdx="1" presStyleCnt="2">
        <dgm:presLayoutVars>
          <dgm:bulletEnabled val="1"/>
        </dgm:presLayoutVars>
      </dgm:prSet>
      <dgm:spPr/>
    </dgm:pt>
  </dgm:ptLst>
  <dgm:cxnLst>
    <dgm:cxn modelId="{B0B5A109-6A40-4C30-B053-73D512DC2C0C}" srcId="{402B6A27-FBFF-4243-ADF6-E995B78D8A7D}" destId="{1DF1D5A9-A6BC-48A6-8E71-DCE0EBE9CE16}" srcOrd="1" destOrd="0" parTransId="{81A22F6F-E2D5-4593-8D34-6323F5AE39FC}" sibTransId="{08269BD5-0671-47F8-8BED-DCC9B330E05A}"/>
    <dgm:cxn modelId="{5C7F830B-82E4-4F7F-952A-D35A08256516}" type="presOf" srcId="{266C883A-8C4E-469D-994E-B7746F1AFDA5}" destId="{2010C18B-655B-46CE-AB58-395B77B42F89}" srcOrd="0" destOrd="1" presId="urn:microsoft.com/office/officeart/2005/8/layout/vList2"/>
    <dgm:cxn modelId="{C8F0090E-0A5B-4910-8910-88EFB7B065B6}" type="presOf" srcId="{9D5BAD0E-D5A0-48BC-9C3D-B7E744E634B1}" destId="{D4A3C5F6-8637-4A26-A6B1-E583F31FB1E2}" srcOrd="0" destOrd="0" presId="urn:microsoft.com/office/officeart/2005/8/layout/vList2"/>
    <dgm:cxn modelId="{345E5C11-FAF5-4D34-84FC-F230E8BFF739}" srcId="{80462AAE-8A6C-4A76-83FB-DB5F08939C2A}" destId="{802872FA-955C-40E7-9978-7957B00DD54B}" srcOrd="2" destOrd="0" parTransId="{08133FD8-A16D-4AEF-8AA9-558CB9959E90}" sibTransId="{45FCCAC6-8997-4F09-82BB-3F49FA3E145E}"/>
    <dgm:cxn modelId="{DC3F4919-B117-4EB9-8ECE-B9EA6F654B54}" srcId="{80462AAE-8A6C-4A76-83FB-DB5F08939C2A}" destId="{9941B316-B77E-4428-AD70-CE293C14B9EC}" srcOrd="0" destOrd="0" parTransId="{ED18388E-DF82-476C-9375-34DC0D0FE3D6}" sibTransId="{70AC5517-4136-44DE-8901-94267E9E835B}"/>
    <dgm:cxn modelId="{5AD40FB4-05E8-4CA1-9F3E-229EE29B6F46}" type="presOf" srcId="{1DF1D5A9-A6BC-48A6-8E71-DCE0EBE9CE16}" destId="{D5E56E6C-EFB0-4B38-801C-AAA5E7AB4C48}" srcOrd="0" destOrd="0" presId="urn:microsoft.com/office/officeart/2005/8/layout/vList2"/>
    <dgm:cxn modelId="{F7F132C0-3CAF-40C7-82AC-79C0315764DA}" srcId="{1DF1D5A9-A6BC-48A6-8E71-DCE0EBE9CE16}" destId="{9D5BAD0E-D5A0-48BC-9C3D-B7E744E634B1}" srcOrd="0" destOrd="0" parTransId="{23D1908A-DE5D-484F-AB30-745E8AC7CD46}" sibTransId="{B4B81835-0F5F-454D-A8F6-360A34EDF6E3}"/>
    <dgm:cxn modelId="{C9A53BD5-9C24-4DC6-82D4-907903388E18}" srcId="{80462AAE-8A6C-4A76-83FB-DB5F08939C2A}" destId="{266C883A-8C4E-469D-994E-B7746F1AFDA5}" srcOrd="1" destOrd="0" parTransId="{D42C0495-578E-44EB-91D2-3B207AEA2ED3}" sibTransId="{4348FF7A-59BB-41FF-869B-40814134A3D2}"/>
    <dgm:cxn modelId="{EA1BE1E6-87F2-4DC2-81E4-69D42BCB84E2}" type="presOf" srcId="{9941B316-B77E-4428-AD70-CE293C14B9EC}" destId="{2010C18B-655B-46CE-AB58-395B77B42F89}" srcOrd="0" destOrd="0" presId="urn:microsoft.com/office/officeart/2005/8/layout/vList2"/>
    <dgm:cxn modelId="{AF8F11E8-D00D-43D3-8634-01D50605366E}" srcId="{402B6A27-FBFF-4243-ADF6-E995B78D8A7D}" destId="{80462AAE-8A6C-4A76-83FB-DB5F08939C2A}" srcOrd="0" destOrd="0" parTransId="{6F544693-4769-4F91-A4F8-100992DDFEEA}" sibTransId="{02C8E110-849A-490D-98B5-77043D416F37}"/>
    <dgm:cxn modelId="{0D7BBEEF-6746-4426-AC6F-A788ED56F8BD}" type="presOf" srcId="{802872FA-955C-40E7-9978-7957B00DD54B}" destId="{2010C18B-655B-46CE-AB58-395B77B42F89}" srcOrd="0" destOrd="2" presId="urn:microsoft.com/office/officeart/2005/8/layout/vList2"/>
    <dgm:cxn modelId="{862E96F9-75F6-4B59-827B-6BA8DB05CD86}" type="presOf" srcId="{402B6A27-FBFF-4243-ADF6-E995B78D8A7D}" destId="{7D6A2AFD-18D9-44BE-98BE-682BB1B87148}" srcOrd="0" destOrd="0" presId="urn:microsoft.com/office/officeart/2005/8/layout/vList2"/>
    <dgm:cxn modelId="{3EA716FD-DF7F-449B-9635-E6F1079FE199}" type="presOf" srcId="{80462AAE-8A6C-4A76-83FB-DB5F08939C2A}" destId="{72F00A99-B827-4CA5-A98C-41CEA0B10705}" srcOrd="0" destOrd="0" presId="urn:microsoft.com/office/officeart/2005/8/layout/vList2"/>
    <dgm:cxn modelId="{A698EE69-AF48-45F2-B373-900C5627FECA}" type="presParOf" srcId="{7D6A2AFD-18D9-44BE-98BE-682BB1B87148}" destId="{72F00A99-B827-4CA5-A98C-41CEA0B10705}" srcOrd="0" destOrd="0" presId="urn:microsoft.com/office/officeart/2005/8/layout/vList2"/>
    <dgm:cxn modelId="{075DB04B-476F-4F13-9AF3-3DBC2877EE21}" type="presParOf" srcId="{7D6A2AFD-18D9-44BE-98BE-682BB1B87148}" destId="{2010C18B-655B-46CE-AB58-395B77B42F89}" srcOrd="1" destOrd="0" presId="urn:microsoft.com/office/officeart/2005/8/layout/vList2"/>
    <dgm:cxn modelId="{040F7842-790E-4E41-AF4F-BB1D2A33C93B}" type="presParOf" srcId="{7D6A2AFD-18D9-44BE-98BE-682BB1B87148}" destId="{D5E56E6C-EFB0-4B38-801C-AAA5E7AB4C48}" srcOrd="2" destOrd="0" presId="urn:microsoft.com/office/officeart/2005/8/layout/vList2"/>
    <dgm:cxn modelId="{0BC1FB46-51DD-4B02-891D-201DAB9C7448}" type="presParOf" srcId="{7D6A2AFD-18D9-44BE-98BE-682BB1B87148}" destId="{D4A3C5F6-8637-4A26-A6B1-E583F31FB1E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A27D48-5AA4-49DA-9265-BB60D1A910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05B4A87-1E6F-4C5C-BBEE-D0E541332C55}">
      <dgm:prSet phldrT="[Text]" custT="1"/>
      <dgm:spPr/>
      <dgm:t>
        <a:bodyPr/>
        <a:lstStyle/>
        <a:p>
          <a:pPr algn="l"/>
          <a:r>
            <a:rPr lang="en-US" sz="3000"/>
            <a:t>1. First comprehensive evaluation of a menthol law in the US (prior studies have been conducted in Canada). MA is a leader in contributing to the national evidence base on point-of-sale policy.</a:t>
          </a:r>
        </a:p>
      </dgm:t>
    </dgm:pt>
    <dgm:pt modelId="{D19F97D7-5CEC-456C-AB88-BD5C2794FE5F}" type="parTrans" cxnId="{AAA0AB2B-F82D-4042-9E51-EB8638C7C0FD}">
      <dgm:prSet/>
      <dgm:spPr/>
      <dgm:t>
        <a:bodyPr/>
        <a:lstStyle/>
        <a:p>
          <a:endParaRPr lang="en-US"/>
        </a:p>
      </dgm:t>
    </dgm:pt>
    <dgm:pt modelId="{029851AD-7EE0-4B9D-B7A2-27F7B7292651}" type="sibTrans" cxnId="{AAA0AB2B-F82D-4042-9E51-EB8638C7C0FD}">
      <dgm:prSet/>
      <dgm:spPr/>
      <dgm:t>
        <a:bodyPr/>
        <a:lstStyle/>
        <a:p>
          <a:endParaRPr lang="en-US"/>
        </a:p>
      </dgm:t>
    </dgm:pt>
    <dgm:pt modelId="{B3C3B9C4-6BF0-4775-90D9-45F754E2F777}">
      <dgm:prSet phldrT="[Text]" custT="1"/>
      <dgm:spPr/>
      <dgm:t>
        <a:bodyPr/>
        <a:lstStyle/>
        <a:p>
          <a:pPr algn="l"/>
          <a:r>
            <a:rPr lang="en-US" sz="3000"/>
            <a:t>2. Generating evidence to debunk myths and support policy movement </a:t>
          </a:r>
        </a:p>
      </dgm:t>
    </dgm:pt>
    <dgm:pt modelId="{79C82265-C766-4D7B-BDC9-7C0AC35C138D}" type="parTrans" cxnId="{3CEA6F22-F83D-45D1-9B08-7763FDF155D6}">
      <dgm:prSet/>
      <dgm:spPr/>
      <dgm:t>
        <a:bodyPr/>
        <a:lstStyle/>
        <a:p>
          <a:endParaRPr lang="en-US"/>
        </a:p>
      </dgm:t>
    </dgm:pt>
    <dgm:pt modelId="{C748D2D6-8D60-4C49-90D4-102F795219A5}" type="sibTrans" cxnId="{3CEA6F22-F83D-45D1-9B08-7763FDF155D6}">
      <dgm:prSet/>
      <dgm:spPr/>
      <dgm:t>
        <a:bodyPr/>
        <a:lstStyle/>
        <a:p>
          <a:endParaRPr lang="en-US"/>
        </a:p>
      </dgm:t>
    </dgm:pt>
    <dgm:pt modelId="{B5D97311-E831-499A-BEE1-28E64F54C5B5}" type="pres">
      <dgm:prSet presAssocID="{88A27D48-5AA4-49DA-9265-BB60D1A9103D}" presName="diagram" presStyleCnt="0">
        <dgm:presLayoutVars>
          <dgm:dir/>
          <dgm:resizeHandles val="exact"/>
        </dgm:presLayoutVars>
      </dgm:prSet>
      <dgm:spPr/>
    </dgm:pt>
    <dgm:pt modelId="{3A8CA7B5-C89E-4988-9BA1-BF2AD7BC6762}" type="pres">
      <dgm:prSet presAssocID="{C05B4A87-1E6F-4C5C-BBEE-D0E541332C55}" presName="node" presStyleLbl="node1" presStyleIdx="0" presStyleCnt="2" custScaleX="266320" custScaleY="66233" custLinFactNeighborX="-347" custLinFactNeighborY="-10615">
        <dgm:presLayoutVars>
          <dgm:bulletEnabled val="1"/>
        </dgm:presLayoutVars>
      </dgm:prSet>
      <dgm:spPr/>
    </dgm:pt>
    <dgm:pt modelId="{552E0736-9BC2-4C02-A4C5-8FA9D1496B77}" type="pres">
      <dgm:prSet presAssocID="{029851AD-7EE0-4B9D-B7A2-27F7B7292651}" presName="sibTrans" presStyleCnt="0"/>
      <dgm:spPr/>
    </dgm:pt>
    <dgm:pt modelId="{74A3D091-9E07-4B54-B437-F299D4465CFB}" type="pres">
      <dgm:prSet presAssocID="{B3C3B9C4-6BF0-4775-90D9-45F754E2F777}" presName="node" presStyleLbl="node1" presStyleIdx="1" presStyleCnt="2" custScaleX="266667" custScaleY="47079" custLinFactNeighborX="-2718" custLinFactNeighborY="-20700">
        <dgm:presLayoutVars>
          <dgm:bulletEnabled val="1"/>
        </dgm:presLayoutVars>
      </dgm:prSet>
      <dgm:spPr/>
    </dgm:pt>
  </dgm:ptLst>
  <dgm:cxnLst>
    <dgm:cxn modelId="{3CEA6F22-F83D-45D1-9B08-7763FDF155D6}" srcId="{88A27D48-5AA4-49DA-9265-BB60D1A9103D}" destId="{B3C3B9C4-6BF0-4775-90D9-45F754E2F777}" srcOrd="1" destOrd="0" parTransId="{79C82265-C766-4D7B-BDC9-7C0AC35C138D}" sibTransId="{C748D2D6-8D60-4C49-90D4-102F795219A5}"/>
    <dgm:cxn modelId="{AAA0AB2B-F82D-4042-9E51-EB8638C7C0FD}" srcId="{88A27D48-5AA4-49DA-9265-BB60D1A9103D}" destId="{C05B4A87-1E6F-4C5C-BBEE-D0E541332C55}" srcOrd="0" destOrd="0" parTransId="{D19F97D7-5CEC-456C-AB88-BD5C2794FE5F}" sibTransId="{029851AD-7EE0-4B9D-B7A2-27F7B7292651}"/>
    <dgm:cxn modelId="{3650742C-A221-413F-BC40-04D2A3C81A8F}" type="presOf" srcId="{88A27D48-5AA4-49DA-9265-BB60D1A9103D}" destId="{B5D97311-E831-499A-BEE1-28E64F54C5B5}" srcOrd="0" destOrd="0" presId="urn:microsoft.com/office/officeart/2005/8/layout/default"/>
    <dgm:cxn modelId="{925C917F-59F6-410E-ABCE-383973E7B65E}" type="presOf" srcId="{B3C3B9C4-6BF0-4775-90D9-45F754E2F777}" destId="{74A3D091-9E07-4B54-B437-F299D4465CFB}" srcOrd="0" destOrd="0" presId="urn:microsoft.com/office/officeart/2005/8/layout/default"/>
    <dgm:cxn modelId="{B67559C1-DB68-4A6D-ACF4-BEF3AB2F4EFA}" type="presOf" srcId="{C05B4A87-1E6F-4C5C-BBEE-D0E541332C55}" destId="{3A8CA7B5-C89E-4988-9BA1-BF2AD7BC6762}" srcOrd="0" destOrd="0" presId="urn:microsoft.com/office/officeart/2005/8/layout/default"/>
    <dgm:cxn modelId="{D6815EC0-BBFE-4161-B436-1572662208B4}" type="presParOf" srcId="{B5D97311-E831-499A-BEE1-28E64F54C5B5}" destId="{3A8CA7B5-C89E-4988-9BA1-BF2AD7BC6762}" srcOrd="0" destOrd="0" presId="urn:microsoft.com/office/officeart/2005/8/layout/default"/>
    <dgm:cxn modelId="{BA7FF824-DA6E-4362-A73E-DEF25B76B9C6}" type="presParOf" srcId="{B5D97311-E831-499A-BEE1-28E64F54C5B5}" destId="{552E0736-9BC2-4C02-A4C5-8FA9D1496B77}" srcOrd="1" destOrd="0" presId="urn:microsoft.com/office/officeart/2005/8/layout/default"/>
    <dgm:cxn modelId="{160EC1FC-511B-483E-8E04-2593E72AF428}" type="presParOf" srcId="{B5D97311-E831-499A-BEE1-28E64F54C5B5}" destId="{74A3D091-9E07-4B54-B437-F299D4465CF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363DA-A926-4A22-B19B-71F5E1A6214C}">
      <dsp:nvSpPr>
        <dsp:cNvPr id="0" name=""/>
        <dsp:cNvSpPr/>
      </dsp:nvSpPr>
      <dsp:spPr>
        <a:xfrm>
          <a:off x="0" y="685641"/>
          <a:ext cx="822960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Raises age of purchase to 21 with exemption</a:t>
          </a:r>
        </a:p>
      </dsp:txBody>
      <dsp:txXfrm>
        <a:off x="28100" y="713741"/>
        <a:ext cx="8173400" cy="519439"/>
      </dsp:txXfrm>
    </dsp:sp>
    <dsp:sp modelId="{0098BAE7-5EDD-458D-882F-18D30E6411C8}">
      <dsp:nvSpPr>
        <dsp:cNvPr id="0" name=""/>
        <dsp:cNvSpPr/>
      </dsp:nvSpPr>
      <dsp:spPr>
        <a:xfrm>
          <a:off x="0" y="1330401"/>
          <a:ext cx="8229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Prohibits sale of tobacco in pharmacies</a:t>
          </a:r>
        </a:p>
      </dsp:txBody>
      <dsp:txXfrm>
        <a:off x="28100" y="1358501"/>
        <a:ext cx="8173400" cy="519439"/>
      </dsp:txXfrm>
    </dsp:sp>
    <dsp:sp modelId="{AED63020-2C41-44B7-980B-9659FE69B06C}">
      <dsp:nvSpPr>
        <dsp:cNvPr id="0" name=""/>
        <dsp:cNvSpPr/>
      </dsp:nvSpPr>
      <dsp:spPr>
        <a:xfrm>
          <a:off x="0" y="1975161"/>
          <a:ext cx="8229600"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Requires smoking cessation service information at point of sale </a:t>
          </a:r>
        </a:p>
      </dsp:txBody>
      <dsp:txXfrm>
        <a:off x="28100" y="2003261"/>
        <a:ext cx="8173400" cy="519439"/>
      </dsp:txXfrm>
    </dsp:sp>
    <dsp:sp modelId="{C589B977-98AF-43F2-9A0C-437D21204244}">
      <dsp:nvSpPr>
        <dsp:cNvPr id="0" name=""/>
        <dsp:cNvSpPr/>
      </dsp:nvSpPr>
      <dsp:spPr>
        <a:xfrm>
          <a:off x="0" y="2619921"/>
          <a:ext cx="8229600"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Includes e-cigarettes in definition of tobacco product</a:t>
          </a:r>
        </a:p>
      </dsp:txBody>
      <dsp:txXfrm>
        <a:off x="28100" y="2648021"/>
        <a:ext cx="8173400" cy="519439"/>
      </dsp:txXfrm>
    </dsp:sp>
    <dsp:sp modelId="{345FDFCA-C11E-482B-8FAE-A1F77C36BA80}">
      <dsp:nvSpPr>
        <dsp:cNvPr id="0" name=""/>
        <dsp:cNvSpPr/>
      </dsp:nvSpPr>
      <dsp:spPr>
        <a:xfrm>
          <a:off x="0" y="3264681"/>
          <a:ext cx="8229600" cy="57563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Includes e-cigarettes in smoke-free workplace law</a:t>
          </a:r>
        </a:p>
      </dsp:txBody>
      <dsp:txXfrm>
        <a:off x="28100" y="3292781"/>
        <a:ext cx="8173400"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B88E-2270-4C38-B452-3703AA4A6CAA}">
      <dsp:nvSpPr>
        <dsp:cNvPr id="0" name=""/>
        <dsp:cNvSpPr/>
      </dsp:nvSpPr>
      <dsp:spPr>
        <a:xfrm>
          <a:off x="0" y="0"/>
          <a:ext cx="9303707" cy="82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Restricts the sale of all flavored tobacco products, including menthol cigarettes and e-cigarettes, to Adult Only Smoking Bars for on-site consumption only</a:t>
          </a:r>
        </a:p>
      </dsp:txBody>
      <dsp:txXfrm>
        <a:off x="40209" y="40209"/>
        <a:ext cx="9223289" cy="743262"/>
      </dsp:txXfrm>
    </dsp:sp>
    <dsp:sp modelId="{0B73C14F-BB68-462B-95FC-5BC6D55F6A53}">
      <dsp:nvSpPr>
        <dsp:cNvPr id="0" name=""/>
        <dsp:cNvSpPr/>
      </dsp:nvSpPr>
      <dsp:spPr>
        <a:xfrm>
          <a:off x="0" y="974041"/>
          <a:ext cx="9303707" cy="823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Restricts the sale of electronic nicotine products with nicotine content greater than 35 mg/ml to Adult Only Tobacco Retail Stores and Smoking Bars</a:t>
          </a:r>
        </a:p>
      </dsp:txBody>
      <dsp:txXfrm>
        <a:off x="40209" y="1014250"/>
        <a:ext cx="9223289" cy="743262"/>
      </dsp:txXfrm>
    </dsp:sp>
    <dsp:sp modelId="{5FBA2485-E736-406B-B482-349C192D5D8A}">
      <dsp:nvSpPr>
        <dsp:cNvPr id="0" name=""/>
        <dsp:cNvSpPr/>
      </dsp:nvSpPr>
      <dsp:spPr>
        <a:xfrm>
          <a:off x="0" y="1924441"/>
          <a:ext cx="9303707" cy="823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Requires a state license to sell electronic nicotine delivery products</a:t>
          </a:r>
        </a:p>
      </dsp:txBody>
      <dsp:txXfrm>
        <a:off x="40209" y="1964650"/>
        <a:ext cx="9223289" cy="743262"/>
      </dsp:txXfrm>
    </dsp:sp>
    <dsp:sp modelId="{0053396C-A19E-4652-80DE-C88858F5D4B9}">
      <dsp:nvSpPr>
        <dsp:cNvPr id="0" name=""/>
        <dsp:cNvSpPr/>
      </dsp:nvSpPr>
      <dsp:spPr>
        <a:xfrm>
          <a:off x="0" y="2874841"/>
          <a:ext cx="9303707" cy="823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Taxes ENDS products at 75% of wholesale price </a:t>
          </a:r>
        </a:p>
      </dsp:txBody>
      <dsp:txXfrm>
        <a:off x="40209" y="2915050"/>
        <a:ext cx="9223289" cy="743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CD398-F5C3-4933-8FFA-FE067E3B03BE}">
      <dsp:nvSpPr>
        <dsp:cNvPr id="0" name=""/>
        <dsp:cNvSpPr/>
      </dsp:nvSpPr>
      <dsp:spPr>
        <a:xfrm>
          <a:off x="0" y="952290"/>
          <a:ext cx="9776564"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Provide training to retailers  </a:t>
          </a:r>
        </a:p>
      </dsp:txBody>
      <dsp:txXfrm>
        <a:off x="25759" y="978049"/>
        <a:ext cx="9725046" cy="476152"/>
      </dsp:txXfrm>
    </dsp:sp>
    <dsp:sp modelId="{E2D0DAB9-9F73-450B-B3CC-438C02D09BF3}">
      <dsp:nvSpPr>
        <dsp:cNvPr id="0" name=""/>
        <dsp:cNvSpPr/>
      </dsp:nvSpPr>
      <dsp:spPr>
        <a:xfrm>
          <a:off x="0" y="2179203"/>
          <a:ext cx="9776564" cy="527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Provide technical assistance to municipalities in enforcement and policy adoption</a:t>
          </a:r>
        </a:p>
      </dsp:txBody>
      <dsp:txXfrm>
        <a:off x="25759" y="2204962"/>
        <a:ext cx="9725046" cy="476152"/>
      </dsp:txXfrm>
    </dsp:sp>
    <dsp:sp modelId="{1B8833AF-632F-4C5D-A594-B1A63CE22E27}">
      <dsp:nvSpPr>
        <dsp:cNvPr id="0" name=""/>
        <dsp:cNvSpPr/>
      </dsp:nvSpPr>
      <dsp:spPr>
        <a:xfrm>
          <a:off x="0" y="1587533"/>
          <a:ext cx="9776564"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Make signage and educational materials available</a:t>
          </a:r>
        </a:p>
      </dsp:txBody>
      <dsp:txXfrm>
        <a:off x="25759" y="1613292"/>
        <a:ext cx="9725046" cy="476152"/>
      </dsp:txXfrm>
    </dsp:sp>
    <dsp:sp modelId="{12690362-0F1D-4A9B-BBEC-10F89D98586F}">
      <dsp:nvSpPr>
        <dsp:cNvPr id="0" name=""/>
        <dsp:cNvSpPr/>
      </dsp:nvSpPr>
      <dsp:spPr>
        <a:xfrm>
          <a:off x="0" y="2725380"/>
          <a:ext cx="9776564"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Develop key partnerships with other enforcing agencies</a:t>
          </a:r>
        </a:p>
      </dsp:txBody>
      <dsp:txXfrm>
        <a:off x="25759" y="2751139"/>
        <a:ext cx="9725046" cy="476152"/>
      </dsp:txXfrm>
    </dsp:sp>
    <dsp:sp modelId="{996DEFC8-6D1F-4805-9C0E-14F17B0D2AF2}">
      <dsp:nvSpPr>
        <dsp:cNvPr id="0" name=""/>
        <dsp:cNvSpPr/>
      </dsp:nvSpPr>
      <dsp:spPr>
        <a:xfrm>
          <a:off x="0" y="3316410"/>
          <a:ext cx="9776564"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Data Support</a:t>
          </a:r>
        </a:p>
      </dsp:txBody>
      <dsp:txXfrm>
        <a:off x="25759" y="3342169"/>
        <a:ext cx="9725046"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363DA-A926-4A22-B19B-71F5E1A6214C}">
      <dsp:nvSpPr>
        <dsp:cNvPr id="0" name=""/>
        <dsp:cNvSpPr/>
      </dsp:nvSpPr>
      <dsp:spPr>
        <a:xfrm>
          <a:off x="0" y="1183"/>
          <a:ext cx="8229600" cy="10725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Online retail clerk training</a:t>
          </a:r>
        </a:p>
      </dsp:txBody>
      <dsp:txXfrm>
        <a:off x="52359" y="53542"/>
        <a:ext cx="8124882" cy="967861"/>
      </dsp:txXfrm>
    </dsp:sp>
    <dsp:sp modelId="{0098BAE7-5EDD-458D-882F-18D30E6411C8}">
      <dsp:nvSpPr>
        <dsp:cNvPr id="0" name=""/>
        <dsp:cNvSpPr/>
      </dsp:nvSpPr>
      <dsp:spPr>
        <a:xfrm>
          <a:off x="0" y="1151522"/>
          <a:ext cx="8229600" cy="10725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In person retail manager training</a:t>
          </a:r>
        </a:p>
      </dsp:txBody>
      <dsp:txXfrm>
        <a:off x="52359" y="1203881"/>
        <a:ext cx="8124882" cy="967861"/>
      </dsp:txXfrm>
    </dsp:sp>
    <dsp:sp modelId="{AED63020-2C41-44B7-980B-9659FE69B06C}">
      <dsp:nvSpPr>
        <dsp:cNvPr id="0" name=""/>
        <dsp:cNvSpPr/>
      </dsp:nvSpPr>
      <dsp:spPr>
        <a:xfrm>
          <a:off x="0" y="2301861"/>
          <a:ext cx="8229600" cy="10725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LBOH specific regulation education visits</a:t>
          </a:r>
        </a:p>
      </dsp:txBody>
      <dsp:txXfrm>
        <a:off x="52359" y="2354220"/>
        <a:ext cx="8124882" cy="967861"/>
      </dsp:txXfrm>
    </dsp:sp>
    <dsp:sp modelId="{C589B977-98AF-43F2-9A0C-437D21204244}">
      <dsp:nvSpPr>
        <dsp:cNvPr id="0" name=""/>
        <dsp:cNvSpPr/>
      </dsp:nvSpPr>
      <dsp:spPr>
        <a:xfrm>
          <a:off x="0" y="3452200"/>
          <a:ext cx="8229600" cy="1072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Signage and training guides through MA Clearinghouse and Mass.gov</a:t>
          </a:r>
        </a:p>
      </dsp:txBody>
      <dsp:txXfrm>
        <a:off x="52359" y="3504559"/>
        <a:ext cx="8124882" cy="967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A8D2D-F5C3-4705-AFB4-D96746BEE6E9}">
      <dsp:nvSpPr>
        <dsp:cNvPr id="0" name=""/>
        <dsp:cNvSpPr/>
      </dsp:nvSpPr>
      <dsp:spPr>
        <a:xfrm>
          <a:off x="0" y="56450"/>
          <a:ext cx="8229600" cy="8342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to conduct an inspections</a:t>
          </a:r>
        </a:p>
      </dsp:txBody>
      <dsp:txXfrm>
        <a:off x="40724" y="97174"/>
        <a:ext cx="8148152" cy="752780"/>
      </dsp:txXfrm>
    </dsp:sp>
    <dsp:sp modelId="{F978684B-2DB3-4828-ADB0-74B5E551785B}">
      <dsp:nvSpPr>
        <dsp:cNvPr id="0" name=""/>
        <dsp:cNvSpPr/>
      </dsp:nvSpPr>
      <dsp:spPr>
        <a:xfrm>
          <a:off x="0" y="951158"/>
          <a:ext cx="8229600" cy="8342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to conduct compliance checks with youth</a:t>
          </a:r>
        </a:p>
      </dsp:txBody>
      <dsp:txXfrm>
        <a:off x="40724" y="991882"/>
        <a:ext cx="8148152" cy="752780"/>
      </dsp:txXfrm>
    </dsp:sp>
    <dsp:sp modelId="{C31A64DF-17CF-47FC-9A02-34219B887B4E}">
      <dsp:nvSpPr>
        <dsp:cNvPr id="0" name=""/>
        <dsp:cNvSpPr/>
      </dsp:nvSpPr>
      <dsp:spPr>
        <a:xfrm>
          <a:off x="0" y="1845866"/>
          <a:ext cx="8229600" cy="8342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Protocols and procedures for conducting inspections and recording and maintaining evidence</a:t>
          </a:r>
        </a:p>
      </dsp:txBody>
      <dsp:txXfrm>
        <a:off x="40724" y="1886590"/>
        <a:ext cx="8148152" cy="752780"/>
      </dsp:txXfrm>
    </dsp:sp>
    <dsp:sp modelId="{3534DFDE-42B9-4426-A840-8E3A9AB70134}">
      <dsp:nvSpPr>
        <dsp:cNvPr id="0" name=""/>
        <dsp:cNvSpPr/>
      </dsp:nvSpPr>
      <dsp:spPr>
        <a:xfrm>
          <a:off x="0" y="2740575"/>
          <a:ext cx="8229600" cy="834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Youth compliance check training for underage buyers</a:t>
          </a:r>
        </a:p>
      </dsp:txBody>
      <dsp:txXfrm>
        <a:off x="40724" y="2781299"/>
        <a:ext cx="8148152" cy="752780"/>
      </dsp:txXfrm>
    </dsp:sp>
    <dsp:sp modelId="{D165A2E4-83EA-4581-8C53-B57C486C3AC6}">
      <dsp:nvSpPr>
        <dsp:cNvPr id="0" name=""/>
        <dsp:cNvSpPr/>
      </dsp:nvSpPr>
      <dsp:spPr>
        <a:xfrm>
          <a:off x="0" y="3635283"/>
          <a:ext cx="8229600" cy="83422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Include in-person “ride along” opportunities for both adult inspectors and youth buyers</a:t>
          </a:r>
        </a:p>
      </dsp:txBody>
      <dsp:txXfrm>
        <a:off x="40724" y="3676007"/>
        <a:ext cx="8148152" cy="752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B95B7-6B0E-4FFE-8A88-67A1827E89D5}">
      <dsp:nvSpPr>
        <dsp:cNvPr id="0" name=""/>
        <dsp:cNvSpPr/>
      </dsp:nvSpPr>
      <dsp:spPr>
        <a:xfrm>
          <a:off x="0" y="209297"/>
          <a:ext cx="8229600" cy="6955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Regular meetings with other enforcement agencies</a:t>
          </a:r>
        </a:p>
      </dsp:txBody>
      <dsp:txXfrm>
        <a:off x="33955" y="243252"/>
        <a:ext cx="8161690" cy="627655"/>
      </dsp:txXfrm>
    </dsp:sp>
    <dsp:sp modelId="{9EED7F2D-1A88-42A0-ABC4-9827E86F405C}">
      <dsp:nvSpPr>
        <dsp:cNvPr id="0" name=""/>
        <dsp:cNvSpPr/>
      </dsp:nvSpPr>
      <dsp:spPr>
        <a:xfrm>
          <a:off x="0" y="867284"/>
          <a:ext cx="8229600" cy="120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Department of Revenue</a:t>
          </a:r>
        </a:p>
        <a:p>
          <a:pPr marL="228600" lvl="1" indent="-228600" algn="l" defTabSz="1022350">
            <a:lnSpc>
              <a:spcPct val="90000"/>
            </a:lnSpc>
            <a:spcBef>
              <a:spcPct val="0"/>
            </a:spcBef>
            <a:spcAft>
              <a:spcPct val="20000"/>
            </a:spcAft>
            <a:buChar char="•"/>
          </a:pPr>
          <a:r>
            <a:rPr lang="en-US" sz="2300" kern="1200"/>
            <a:t>Attorney General’s Office</a:t>
          </a:r>
        </a:p>
        <a:p>
          <a:pPr marL="228600" lvl="1" indent="-228600" algn="l" defTabSz="1022350">
            <a:lnSpc>
              <a:spcPct val="90000"/>
            </a:lnSpc>
            <a:spcBef>
              <a:spcPct val="0"/>
            </a:spcBef>
            <a:spcAft>
              <a:spcPct val="20000"/>
            </a:spcAft>
            <a:buChar char="•"/>
          </a:pPr>
          <a:r>
            <a:rPr lang="en-US" sz="2300" kern="1200"/>
            <a:t>Department of Fire Safety</a:t>
          </a:r>
        </a:p>
      </dsp:txBody>
      <dsp:txXfrm>
        <a:off x="0" y="867284"/>
        <a:ext cx="8229600" cy="1200599"/>
      </dsp:txXfrm>
    </dsp:sp>
    <dsp:sp modelId="{F57972B9-754D-4CAC-8905-E7AB17D9D531}">
      <dsp:nvSpPr>
        <dsp:cNvPr id="0" name=""/>
        <dsp:cNvSpPr/>
      </dsp:nvSpPr>
      <dsp:spPr>
        <a:xfrm>
          <a:off x="0" y="2067884"/>
          <a:ext cx="8229600" cy="6955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Participate in state Illegal Tobacco Task Force</a:t>
          </a:r>
        </a:p>
      </dsp:txBody>
      <dsp:txXfrm>
        <a:off x="33955" y="2101839"/>
        <a:ext cx="8161690" cy="627655"/>
      </dsp:txXfrm>
    </dsp:sp>
    <dsp:sp modelId="{F4C9E1C5-8932-4723-BCB8-0933417A5334}">
      <dsp:nvSpPr>
        <dsp:cNvPr id="0" name=""/>
        <dsp:cNvSpPr/>
      </dsp:nvSpPr>
      <dsp:spPr>
        <a:xfrm>
          <a:off x="0" y="2763449"/>
          <a:ext cx="8229600" cy="15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State Police</a:t>
          </a:r>
        </a:p>
        <a:p>
          <a:pPr marL="228600" lvl="1" indent="-228600" algn="l" defTabSz="1022350">
            <a:lnSpc>
              <a:spcPct val="90000"/>
            </a:lnSpc>
            <a:spcBef>
              <a:spcPct val="0"/>
            </a:spcBef>
            <a:spcAft>
              <a:spcPct val="20000"/>
            </a:spcAft>
            <a:buChar char="•"/>
          </a:pPr>
          <a:r>
            <a:rPr lang="en-US" sz="2300" kern="1200"/>
            <a:t>Executive Office of Public Safety</a:t>
          </a:r>
        </a:p>
        <a:p>
          <a:pPr marL="228600" lvl="1" indent="-228600" algn="l" defTabSz="1022350">
            <a:lnSpc>
              <a:spcPct val="90000"/>
            </a:lnSpc>
            <a:spcBef>
              <a:spcPct val="0"/>
            </a:spcBef>
            <a:spcAft>
              <a:spcPct val="20000"/>
            </a:spcAft>
            <a:buChar char="•"/>
          </a:pPr>
          <a:r>
            <a:rPr lang="en-US" sz="2300" kern="1200"/>
            <a:t>Attorney General’s Office</a:t>
          </a:r>
        </a:p>
        <a:p>
          <a:pPr marL="228600" lvl="1" indent="-228600" algn="l" defTabSz="1022350">
            <a:lnSpc>
              <a:spcPct val="90000"/>
            </a:lnSpc>
            <a:spcBef>
              <a:spcPct val="0"/>
            </a:spcBef>
            <a:spcAft>
              <a:spcPct val="20000"/>
            </a:spcAft>
            <a:buChar char="•"/>
          </a:pPr>
          <a:r>
            <a:rPr lang="en-US" sz="2300" kern="1200"/>
            <a:t>Department of Revenue</a:t>
          </a:r>
        </a:p>
      </dsp:txBody>
      <dsp:txXfrm>
        <a:off x="0" y="2763449"/>
        <a:ext cx="8229600" cy="1590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00A99-B827-4CA5-A98C-41CEA0B10705}">
      <dsp:nvSpPr>
        <dsp:cNvPr id="0" name=""/>
        <dsp:cNvSpPr/>
      </dsp:nvSpPr>
      <dsp:spPr>
        <a:xfrm>
          <a:off x="0" y="2"/>
          <a:ext cx="8229600" cy="936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Point of Sale Toolkit (POST)</a:t>
          </a:r>
        </a:p>
      </dsp:txBody>
      <dsp:txXfrm>
        <a:off x="45692" y="45694"/>
        <a:ext cx="8138216" cy="844616"/>
      </dsp:txXfrm>
    </dsp:sp>
    <dsp:sp modelId="{2010C18B-655B-46CE-AB58-395B77B42F89}">
      <dsp:nvSpPr>
        <dsp:cNvPr id="0" name=""/>
        <dsp:cNvSpPr/>
      </dsp:nvSpPr>
      <dsp:spPr>
        <a:xfrm>
          <a:off x="0" y="943356"/>
          <a:ext cx="8229600" cy="181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Collect inspection and compliance check data in one system</a:t>
          </a:r>
        </a:p>
        <a:p>
          <a:pPr marL="285750" lvl="1" indent="-285750" algn="l" defTabSz="1244600">
            <a:lnSpc>
              <a:spcPct val="90000"/>
            </a:lnSpc>
            <a:spcBef>
              <a:spcPct val="0"/>
            </a:spcBef>
            <a:spcAft>
              <a:spcPct val="20000"/>
            </a:spcAft>
            <a:buChar char="•"/>
          </a:pPr>
          <a:r>
            <a:rPr lang="en-US" sz="2800" kern="1200" dirty="0"/>
            <a:t>Mobile app for real time data collection</a:t>
          </a:r>
        </a:p>
        <a:p>
          <a:pPr marL="285750" lvl="1" indent="-285750" algn="l" defTabSz="1244600">
            <a:lnSpc>
              <a:spcPct val="90000"/>
            </a:lnSpc>
            <a:spcBef>
              <a:spcPct val="0"/>
            </a:spcBef>
            <a:spcAft>
              <a:spcPct val="20000"/>
            </a:spcAft>
            <a:buChar char="•"/>
          </a:pPr>
          <a:r>
            <a:rPr lang="en-US" sz="2800" kern="1200" dirty="0"/>
            <a:t>Provide training and assistance to use system</a:t>
          </a:r>
        </a:p>
      </dsp:txBody>
      <dsp:txXfrm>
        <a:off x="0" y="943356"/>
        <a:ext cx="8229600" cy="1811250"/>
      </dsp:txXfrm>
    </dsp:sp>
    <dsp:sp modelId="{D5E56E6C-EFB0-4B38-801C-AAA5E7AB4C48}">
      <dsp:nvSpPr>
        <dsp:cNvPr id="0" name=""/>
        <dsp:cNvSpPr/>
      </dsp:nvSpPr>
      <dsp:spPr>
        <a:xfrm>
          <a:off x="0" y="2754606"/>
          <a:ext cx="8229600" cy="9360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Pricing Survey</a:t>
          </a:r>
        </a:p>
      </dsp:txBody>
      <dsp:txXfrm>
        <a:off x="45692" y="2800298"/>
        <a:ext cx="8138216" cy="844616"/>
      </dsp:txXfrm>
    </dsp:sp>
    <dsp:sp modelId="{D4A3C5F6-8637-4A26-A6B1-E583F31FB1E2}">
      <dsp:nvSpPr>
        <dsp:cNvPr id="0" name=""/>
        <dsp:cNvSpPr/>
      </dsp:nvSpPr>
      <dsp:spPr>
        <a:xfrm>
          <a:off x="0" y="3690606"/>
          <a:ext cx="82296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Collect data on specific products and prices</a:t>
          </a:r>
        </a:p>
      </dsp:txBody>
      <dsp:txXfrm>
        <a:off x="0" y="3690606"/>
        <a:ext cx="8229600" cy="828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CA7B5-C89E-4988-9BA1-BF2AD7BC6762}">
      <dsp:nvSpPr>
        <dsp:cNvPr id="0" name=""/>
        <dsp:cNvSpPr/>
      </dsp:nvSpPr>
      <dsp:spPr>
        <a:xfrm>
          <a:off x="7" y="645967"/>
          <a:ext cx="11594986" cy="1730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1. First comprehensive evaluation of a menthol law in the US (prior studies have been conducted in Canada). MA is a leader in contributing to the national evidence base on point-of-sale policy.</a:t>
          </a:r>
        </a:p>
      </dsp:txBody>
      <dsp:txXfrm>
        <a:off x="7" y="645967"/>
        <a:ext cx="11594986" cy="1730183"/>
      </dsp:txXfrm>
    </dsp:sp>
    <dsp:sp modelId="{74A3D091-9E07-4B54-B437-F299D4465CFB}">
      <dsp:nvSpPr>
        <dsp:cNvPr id="0" name=""/>
        <dsp:cNvSpPr/>
      </dsp:nvSpPr>
      <dsp:spPr>
        <a:xfrm>
          <a:off x="0" y="2548081"/>
          <a:ext cx="11610094" cy="12298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2. Generating evidence to debunk myths and support policy movement </a:t>
          </a:r>
        </a:p>
      </dsp:txBody>
      <dsp:txXfrm>
        <a:off x="0" y="2548081"/>
        <a:ext cx="11610094" cy="12298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0.21739</cdr:x>
      <cdr:y>0.55746</cdr:y>
    </cdr:from>
    <cdr:to>
      <cdr:x>0.35109</cdr:x>
      <cdr:y>0.73758</cdr:y>
    </cdr:to>
    <cdr:sp macro="" textlink="">
      <cdr:nvSpPr>
        <cdr:cNvPr id="2" name="TextBox 1"/>
        <cdr:cNvSpPr txBox="1"/>
      </cdr:nvSpPr>
      <cdr:spPr>
        <a:xfrm xmlns:a="http://schemas.openxmlformats.org/drawingml/2006/main">
          <a:off x="2704474" y="2941472"/>
          <a:ext cx="1663315" cy="9504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2002: </a:t>
          </a:r>
          <a:r>
            <a:rPr lang="en-US" sz="900" dirty="0"/>
            <a:t>Cigarette Tax Raised to $1.51/Pack</a:t>
          </a:r>
        </a:p>
      </cdr:txBody>
    </cdr:sp>
  </cdr:relSizeAnchor>
  <cdr:relSizeAnchor xmlns:cdr="http://schemas.openxmlformats.org/drawingml/2006/chartDrawing">
    <cdr:from>
      <cdr:x>0.35981</cdr:x>
      <cdr:y>0.55746</cdr:y>
    </cdr:from>
    <cdr:to>
      <cdr:x>0.46252</cdr:x>
      <cdr:y>0.67745</cdr:y>
    </cdr:to>
    <cdr:sp macro="" textlink="">
      <cdr:nvSpPr>
        <cdr:cNvPr id="3" name="TextBox 2"/>
        <cdr:cNvSpPr txBox="1"/>
      </cdr:nvSpPr>
      <cdr:spPr>
        <a:xfrm xmlns:a="http://schemas.openxmlformats.org/drawingml/2006/main">
          <a:off x="4476248" y="2941496"/>
          <a:ext cx="1277779" cy="633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2004: </a:t>
          </a:r>
          <a:r>
            <a:rPr lang="en-US" sz="900" dirty="0"/>
            <a:t>Massachusetts Statewide Smoke-Free Workplace Law</a:t>
          </a:r>
        </a:p>
      </cdr:txBody>
    </cdr:sp>
  </cdr:relSizeAnchor>
  <cdr:relSizeAnchor xmlns:cdr="http://schemas.openxmlformats.org/drawingml/2006/chartDrawing">
    <cdr:from>
      <cdr:x>0.59351</cdr:x>
      <cdr:y>0.25784</cdr:y>
    </cdr:from>
    <cdr:to>
      <cdr:x>0.73648</cdr:x>
      <cdr:y>0.37206</cdr:y>
    </cdr:to>
    <cdr:sp macro="" textlink="">
      <cdr:nvSpPr>
        <cdr:cNvPr id="4" name="TextBox 3"/>
        <cdr:cNvSpPr txBox="1"/>
      </cdr:nvSpPr>
      <cdr:spPr>
        <a:xfrm xmlns:a="http://schemas.openxmlformats.org/drawingml/2006/main">
          <a:off x="7383628" y="1360518"/>
          <a:ext cx="1778696" cy="602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2009: </a:t>
          </a:r>
          <a:r>
            <a:rPr lang="en-US" sz="900" dirty="0"/>
            <a:t>Federal Gov't bans all flavored cigarettes, but exempts mint/menthol cigarettes</a:t>
          </a:r>
        </a:p>
      </cdr:txBody>
    </cdr:sp>
  </cdr:relSizeAnchor>
  <cdr:relSizeAnchor xmlns:cdr="http://schemas.openxmlformats.org/drawingml/2006/chartDrawing">
    <cdr:from>
      <cdr:x>0.61642</cdr:x>
      <cdr:y>0.04843</cdr:y>
    </cdr:from>
    <cdr:to>
      <cdr:x>0.93349</cdr:x>
      <cdr:y>0.15137</cdr:y>
    </cdr:to>
    <cdr:sp macro="" textlink="">
      <cdr:nvSpPr>
        <cdr:cNvPr id="5" name="TextBox 4"/>
        <cdr:cNvSpPr txBox="1"/>
      </cdr:nvSpPr>
      <cdr:spPr>
        <a:xfrm xmlns:a="http://schemas.openxmlformats.org/drawingml/2006/main">
          <a:off x="7668717" y="255554"/>
          <a:ext cx="3944547" cy="543170"/>
        </a:xfrm>
        <a:prstGeom xmlns:a="http://schemas.openxmlformats.org/drawingml/2006/main" prst="rect">
          <a:avLst/>
        </a:prstGeom>
        <a:ln xmlns:a="http://schemas.openxmlformats.org/drawingml/2006/main" w="3175"/>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900" b="1" dirty="0">
              <a:solidFill>
                <a:sysClr val="windowText" lastClr="000000"/>
              </a:solidFill>
            </a:rPr>
            <a:t>2011-Present: </a:t>
          </a:r>
          <a:r>
            <a:rPr lang="en-US" sz="900" dirty="0">
              <a:solidFill>
                <a:sysClr val="windowText" lastClr="000000"/>
              </a:solidFill>
            </a:rPr>
            <a:t>Local Policy Movement Across the State. Many cities and towns pass flavor restrictions, cigar minimum price laws, capping regulations, pharmacy bans, and other local POS policies</a:t>
          </a:r>
        </a:p>
      </cdr:txBody>
    </cdr:sp>
  </cdr:relSizeAnchor>
  <cdr:relSizeAnchor xmlns:cdr="http://schemas.openxmlformats.org/drawingml/2006/chartDrawing">
    <cdr:from>
      <cdr:x>0.70773</cdr:x>
      <cdr:y>0.15566</cdr:y>
    </cdr:from>
    <cdr:to>
      <cdr:x>0.83946</cdr:x>
      <cdr:y>0.26988</cdr:y>
    </cdr:to>
    <cdr:sp macro="" textlink="">
      <cdr:nvSpPr>
        <cdr:cNvPr id="6" name="TextBox 1">
          <a:extLst xmlns:a="http://schemas.openxmlformats.org/drawingml/2006/main">
            <a:ext uri="{FF2B5EF4-FFF2-40B4-BE49-F238E27FC236}">
              <a16:creationId xmlns:a16="http://schemas.microsoft.com/office/drawing/2014/main" id="{8336C826-033B-41CA-905C-1693F682F168}"/>
            </a:ext>
          </a:extLst>
        </cdr:cNvPr>
        <cdr:cNvSpPr txBox="1"/>
      </cdr:nvSpPr>
      <cdr:spPr>
        <a:xfrm xmlns:a="http://schemas.openxmlformats.org/drawingml/2006/main">
          <a:off x="8804614" y="821363"/>
          <a:ext cx="1638774" cy="6026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t>2015: </a:t>
          </a:r>
          <a:r>
            <a:rPr lang="en-US" sz="900" dirty="0"/>
            <a:t>Question on e-cigarette use first asked on MA YRBS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F33EE6C5-4F47-4445-8BCE-B8BE9FB65DED}" type="datetimeFigureOut">
              <a:rPr lang="en-US" smtClean="0"/>
              <a:pPr/>
              <a:t>6/21/2022</a:t>
            </a:fld>
            <a:endParaRPr lang="en-US"/>
          </a:p>
        </p:txBody>
      </p:sp>
      <p:sp>
        <p:nvSpPr>
          <p:cNvPr id="4" name="Footer Placeholder 3"/>
          <p:cNvSpPr>
            <a:spLocks noGrp="1"/>
          </p:cNvSpPr>
          <p:nvPr>
            <p:ph type="ftr" sz="quarter" idx="2"/>
          </p:nvPr>
        </p:nvSpPr>
        <p:spPr>
          <a:xfrm>
            <a:off x="1"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B8A8D0D6-5496-4D9E-81CA-3E43FBC8EAE3}" type="slidenum">
              <a:rPr lang="en-US" smtClean="0"/>
              <a:pPr/>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4" y="0"/>
            <a:ext cx="3077739" cy="471054"/>
          </a:xfrm>
          <a:prstGeom prst="rect">
            <a:avLst/>
          </a:prstGeom>
        </p:spPr>
        <p:txBody>
          <a:bodyPr vert="horz" lIns="94221" tIns="47111" rIns="94221" bIns="47111" rtlCol="0"/>
          <a:lstStyle>
            <a:lvl1pPr algn="r">
              <a:defRPr sz="1200"/>
            </a:lvl1pPr>
          </a:lstStyle>
          <a:p>
            <a:fld id="{5A6C4BF5-E566-BD4E-BF84-8EF979555B2D}" type="datetimeFigureOut">
              <a:rPr lang="en-US" smtClean="0"/>
              <a:pPr/>
              <a:t>6/21/2022</a:t>
            </a:fld>
            <a:endParaRPr lang="en-US"/>
          </a:p>
        </p:txBody>
      </p:sp>
      <p:sp>
        <p:nvSpPr>
          <p:cNvPr id="5" name="Notes Placeholder 4"/>
          <p:cNvSpPr>
            <a:spLocks noGrp="1"/>
          </p:cNvSpPr>
          <p:nvPr>
            <p:ph type="body" sz="quarter" idx="3"/>
          </p:nvPr>
        </p:nvSpPr>
        <p:spPr>
          <a:xfrm>
            <a:off x="710249"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5"/>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5"/>
            <a:ext cx="3077739" cy="471053"/>
          </a:xfrm>
          <a:prstGeom prst="rect">
            <a:avLst/>
          </a:prstGeom>
        </p:spPr>
        <p:txBody>
          <a:bodyPr vert="horz" lIns="94221" tIns="47111" rIns="94221" bIns="47111" rtlCol="0" anchor="b"/>
          <a:lstStyle>
            <a:lvl1pPr algn="r">
              <a:defRPr sz="1200"/>
            </a:lvl1pPr>
          </a:lstStyle>
          <a:p>
            <a:fld id="{D34CBBDB-52D0-FE4C-8729-D7393D454E10}" type="slidenum">
              <a:rPr lang="en-US" smtClean="0"/>
              <a:pPr/>
              <a:t>‹#›</a:t>
            </a:fld>
            <a:endParaRPr lang="en-US"/>
          </a:p>
        </p:txBody>
      </p:sp>
      <p:sp>
        <p:nvSpPr>
          <p:cNvPr id="8" name="Slide Image Placeholder 7"/>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journals.sagepub.com/doi/abs/10.1177/1524839920963691"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tobaccocontrol.bmj.com/content/early/2021/01/15/tobaccocontrol-2020-056185.info" TargetMode="External"/><Relationship Id="rId4" Type="http://schemas.openxmlformats.org/officeDocument/2006/relationships/hyperlink" Target="https://pubmed.ncbi.nlm.nih.gov/3513168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pPr/>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complaint line – Chris monitors</a:t>
            </a:r>
          </a:p>
          <a:p>
            <a:r>
              <a:rPr lang="en-US" dirty="0"/>
              <a:t>We have updated retailer guidance letters on the MTCP website, as I said there is signage available for free, and I am going to talk next about DOR</a:t>
            </a:r>
          </a:p>
          <a:p>
            <a:endParaRPr lang="en-US" dirty="0"/>
          </a:p>
          <a:p>
            <a:endParaRPr lang="en-US" dirty="0"/>
          </a:p>
          <a:p>
            <a:r>
              <a:rPr lang="en-US" dirty="0"/>
              <a:t>The next workshop will go into more detail about tools for enforcement, but I’d like to highlight what is currently available through MTCP.  The Complaint line is key to hearing from the public about potential violations.  We will follow the same protocol we use with smoke-free workplace law violations and the recent vaping ban.  Complaints will be forwarded on to local boards of health for follow up, if you are unable to do the follow up or need further assistance with particular retailers, our DPH inspectors will assist.</a:t>
            </a:r>
          </a:p>
          <a:p>
            <a:endParaRPr lang="en-US" dirty="0"/>
          </a:p>
          <a:p>
            <a:r>
              <a:rPr lang="en-US" dirty="0"/>
              <a:t>Education is key to assuring compliance.  Tools such as signage for retailers can help </a:t>
            </a:r>
          </a:p>
          <a:p>
            <a:r>
              <a:rPr lang="en-US" dirty="0"/>
              <a:t>signage is available both on the mass.gov/</a:t>
            </a:r>
            <a:r>
              <a:rPr lang="en-US" dirty="0" err="1"/>
              <a:t>newtobaccolaw</a:t>
            </a:r>
            <a:r>
              <a:rPr lang="en-US" dirty="0"/>
              <a:t> website and at the mass clearinghouse.  </a:t>
            </a:r>
          </a:p>
          <a:p>
            <a:endParaRPr lang="en-US" dirty="0"/>
          </a:p>
          <a:p>
            <a:pPr defTabSz="924641">
              <a:defRPr/>
            </a:pPr>
            <a:r>
              <a:rPr lang="en-US" dirty="0"/>
              <a:t>The updated charts of what can be sold where and signage requirements will be available on the </a:t>
            </a:r>
            <a:r>
              <a:rPr lang="en-US" dirty="0" err="1"/>
              <a:t>newtobaccolaw</a:t>
            </a:r>
            <a:r>
              <a:rPr lang="en-US" dirty="0"/>
              <a:t> website keep it close – it will help!</a:t>
            </a:r>
          </a:p>
          <a:p>
            <a:r>
              <a:rPr lang="en-US" dirty="0"/>
              <a:t>Also available will be signage in other languages.  Very soon these signs will be available for download from the clearinghouse.</a:t>
            </a:r>
          </a:p>
          <a:p>
            <a:endParaRPr lang="en-US" dirty="0"/>
          </a:p>
          <a:p>
            <a:r>
              <a:rPr lang="en-US" dirty="0"/>
              <a:t>Finally, we have developed a retail inspection form to help you with your inspection of local retail establishments.  This is a paper form that helps you track the type of product for sale in each establishment, the presence of required signage, and other information to help you keep track of the retail environment in your city or town.   This is for your use, but is not required and you do not need to complete and submit to DPH</a:t>
            </a:r>
          </a:p>
        </p:txBody>
      </p:sp>
      <p:sp>
        <p:nvSpPr>
          <p:cNvPr id="4" name="Slide Number Placeholder 3"/>
          <p:cNvSpPr>
            <a:spLocks noGrp="1"/>
          </p:cNvSpPr>
          <p:nvPr>
            <p:ph type="sldNum" sz="quarter" idx="10"/>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100145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part of the comprehensive approach we take is </a:t>
            </a:r>
            <a:r>
              <a:rPr lang="en-US" dirty="0" err="1"/>
              <a:t>developiong</a:t>
            </a:r>
            <a:r>
              <a:rPr lang="en-US" dirty="0"/>
              <a:t> key partnerships.  We have been working closely with the DOR.  Our FDA enforcement team is regular communication.  The DOR notifies us if they find a retailer in violation.  In addition, our funded BOH and inspectors notify DOR if they </a:t>
            </a:r>
          </a:p>
        </p:txBody>
      </p:sp>
      <p:sp>
        <p:nvSpPr>
          <p:cNvPr id="4" name="Slide Number Placeholder 3"/>
          <p:cNvSpPr>
            <a:spLocks noGrp="1"/>
          </p:cNvSpPr>
          <p:nvPr>
            <p:ph type="sldNum" sz="quarter" idx="10"/>
          </p:nvPr>
        </p:nvSpPr>
        <p:spPr/>
        <p:txBody>
          <a:bodyPr/>
          <a:lstStyle/>
          <a:p>
            <a:pPr>
              <a:defRPr/>
            </a:pPr>
            <a:fld id="{F083D1E5-DA0A-431B-9D08-154017442B4F}" type="slidenum">
              <a:rPr lang="en-US" altLang="en-US" smtClean="0"/>
              <a:pPr>
                <a:defRPr/>
              </a:pPr>
              <a:t>13</a:t>
            </a:fld>
            <a:endParaRPr lang="en-US" altLang="en-US"/>
          </a:p>
        </p:txBody>
      </p:sp>
    </p:spTree>
    <p:extLst>
      <p:ext uri="{BB962C8B-B14F-4D97-AF65-F5344CB8AC3E}">
        <p14:creationId xmlns:p14="http://schemas.microsoft.com/office/powerpoint/2010/main" val="3524787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component of a comprehensive approach </a:t>
            </a:r>
            <a:r>
              <a:rPr lang="en-US" dirty="0" err="1"/>
              <a:t>fo</a:t>
            </a:r>
            <a:r>
              <a:rPr lang="en-US" dirty="0"/>
              <a:t> the implementation of the law is DATA.  You all have been inputting the </a:t>
            </a:r>
            <a:r>
              <a:rPr lang="en-US" dirty="0" err="1"/>
              <a:t>inspecito</a:t>
            </a:r>
            <a:r>
              <a:rPr lang="en-US" dirty="0"/>
              <a:t> and check data, we do pricing </a:t>
            </a:r>
            <a:r>
              <a:rPr lang="en-US" dirty="0" err="1"/>
              <a:t>surve</a:t>
            </a:r>
            <a:endParaRPr lang="en-US" dirty="0"/>
          </a:p>
          <a:p>
            <a:r>
              <a:rPr lang="en-US" dirty="0"/>
              <a:t>Evaluating the effectiveness of this law is vital</a:t>
            </a:r>
          </a:p>
        </p:txBody>
      </p:sp>
      <p:sp>
        <p:nvSpPr>
          <p:cNvPr id="4" name="Slide Number Placeholder 3"/>
          <p:cNvSpPr>
            <a:spLocks noGrp="1"/>
          </p:cNvSpPr>
          <p:nvPr>
            <p:ph type="sldNum" sz="quarter" idx="10"/>
          </p:nvPr>
        </p:nvSpPr>
        <p:spPr/>
        <p:txBody>
          <a:bodyPr/>
          <a:lstStyle/>
          <a:p>
            <a:pPr>
              <a:defRPr/>
            </a:pPr>
            <a:fld id="{F083D1E5-DA0A-431B-9D08-154017442B4F}" type="slidenum">
              <a:rPr lang="en-US" altLang="en-US" smtClean="0"/>
              <a:pPr>
                <a:defRPr/>
              </a:pPr>
              <a:t>14</a:t>
            </a:fld>
            <a:endParaRPr lang="en-US" altLang="en-US"/>
          </a:p>
        </p:txBody>
      </p:sp>
    </p:spTree>
    <p:extLst>
      <p:ext uri="{BB962C8B-B14F-4D97-AF65-F5344CB8AC3E}">
        <p14:creationId xmlns:p14="http://schemas.microsoft.com/office/powerpoint/2010/main" val="4007821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420495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415340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Local and State Policy Action Taken in the United States to Address the Emergence of E-Cigarettes and Vaping: A Scoping Review of Literature</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hlinkClick r:id="rId3"/>
              </a:rPr>
              <a:t>https://journals.sagepub.com/doi/abs/10.1177/1524839920963691</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Implementation and evaluation of the public health emergency response to the 2019 outbreak of e-cigarette and vaping product use-associated lung injury in Massachusetts, USA</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hlinkClick r:id="rId4"/>
              </a:rPr>
              <a:t>https://pubmed.ncbi.nlm.nih.gov/35131680/</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Perceptions of vape product restrictions among adult vapers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hlinkClick r:id="rId5"/>
              </a:rPr>
              <a:t>https://tobaccocontrol.bmj.com/content/early/2021/01/15/tobaccocontrol-2020-056185.info</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17</a:t>
            </a:fld>
            <a:endParaRPr lang="en-US"/>
          </a:p>
        </p:txBody>
      </p:sp>
    </p:spTree>
    <p:extLst>
      <p:ext uri="{BB962C8B-B14F-4D97-AF65-F5344CB8AC3E}">
        <p14:creationId xmlns:p14="http://schemas.microsoft.com/office/powerpoint/2010/main" val="232006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MTCP and DPH continue to work to provide resources for parents, schools, medical providers, to educate themselves and the young people they care about.</a:t>
            </a:r>
          </a:p>
          <a:p>
            <a:endParaRPr lang="en-US" dirty="0"/>
          </a:p>
          <a:p>
            <a:r>
              <a:rPr lang="en-US" dirty="0"/>
              <a:t>We have a youth campaign that includes the website mass.gov/vaping.  It has the resources for quitting, factual information for youth – that they have asked for – </a:t>
            </a:r>
          </a:p>
          <a:p>
            <a:endParaRPr lang="en-US" dirty="0"/>
          </a:p>
          <a:p>
            <a:r>
              <a:rPr lang="en-US" dirty="0"/>
              <a:t>The more we all know the more likely the industry tactics will fall flat.</a:t>
            </a:r>
          </a:p>
          <a:p>
            <a:endParaRPr lang="en-US" dirty="0"/>
          </a:p>
          <a:p>
            <a:r>
              <a:rPr lang="en-US" dirty="0"/>
              <a:t>Both of the vaping campaigns and a campaign for cessation are in process and will begin to air online by mid-Fall</a:t>
            </a:r>
          </a:p>
          <a:p>
            <a:endParaRPr lang="en-US" dirty="0"/>
          </a:p>
          <a:p>
            <a:r>
              <a:rPr lang="en-US" dirty="0"/>
              <a:t>Thank you for all of the work that you do to protect the health of youth and adults in Massachusetts.</a:t>
            </a:r>
          </a:p>
        </p:txBody>
      </p:sp>
      <p:sp>
        <p:nvSpPr>
          <p:cNvPr id="4" name="Slide Number Placeholder 3"/>
          <p:cNvSpPr>
            <a:spLocks noGrp="1"/>
          </p:cNvSpPr>
          <p:nvPr>
            <p:ph type="sldNum" sz="quarter" idx="10"/>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3542111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06400"/>
            <a:ext cx="6257925" cy="3519488"/>
          </a:xfrm>
        </p:spPr>
      </p:sp>
      <p:sp>
        <p:nvSpPr>
          <p:cNvPr id="3" name="Notes Placeholder 2"/>
          <p:cNvSpPr>
            <a:spLocks noGrp="1"/>
          </p:cNvSpPr>
          <p:nvPr>
            <p:ph type="body" idx="1"/>
          </p:nvPr>
        </p:nvSpPr>
        <p:spPr>
          <a:xfrm>
            <a:off x="128272" y="3926147"/>
            <a:ext cx="6826928" cy="5592559"/>
          </a:xfrm>
        </p:spPr>
        <p:txBody>
          <a:bodyPr/>
          <a:lstStyle/>
          <a:p>
            <a:r>
              <a:rPr lang="en-US" dirty="0">
                <a:solidFill>
                  <a:srgbClr val="FF0000"/>
                </a:solidFill>
              </a:rPr>
              <a:t>WE can’t talk about tobacco sales laws or any tobacco interventions without acknowledging the need </a:t>
            </a:r>
            <a:r>
              <a:rPr lang="en-US" dirty="0" err="1">
                <a:solidFill>
                  <a:srgbClr val="FF0000"/>
                </a:solidFill>
              </a:rPr>
              <a:t>fo</a:t>
            </a:r>
            <a:r>
              <a:rPr lang="en-US" dirty="0">
                <a:solidFill>
                  <a:srgbClr val="FF0000"/>
                </a:solidFill>
              </a:rPr>
              <a:t> support those who are currently addicted to nicotine and tobacco products.  MTCP provides cessation support to both adults and youth through these programs.  In addition, MTCP is working with our School Health program to incorporate nicotine into the SBIRT interventions that are taking place in the schools, we work with community health centers to connect them to online referrals to the Quitline and provide community education about these resources.</a:t>
            </a:r>
          </a:p>
        </p:txBody>
      </p:sp>
      <p:sp>
        <p:nvSpPr>
          <p:cNvPr id="4" name="Slide Number Placeholder 3"/>
          <p:cNvSpPr>
            <a:spLocks noGrp="1"/>
          </p:cNvSpPr>
          <p:nvPr>
            <p:ph type="sldNum" sz="quarter" idx="10"/>
          </p:nvPr>
        </p:nvSpPr>
        <p:spPr/>
        <p:txBody>
          <a:bodyPr/>
          <a:lstStyle/>
          <a:p>
            <a:fld id="{D34CBBDB-52D0-FE4C-8729-D7393D454E10}" type="slidenum">
              <a:rPr lang="en-US" smtClean="0"/>
              <a:pPr/>
              <a:t>20</a:t>
            </a:fld>
            <a:endParaRPr lang="en-US"/>
          </a:p>
        </p:txBody>
      </p:sp>
    </p:spTree>
    <p:extLst>
      <p:ext uri="{BB962C8B-B14F-4D97-AF65-F5344CB8AC3E}">
        <p14:creationId xmlns:p14="http://schemas.microsoft.com/office/powerpoint/2010/main" val="4010647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381934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 Settlement</a:t>
            </a:r>
            <a:r>
              <a:rPr lang="en-US" baseline="0" dirty="0"/>
              <a:t> Agreement (MSA): </a:t>
            </a:r>
            <a:r>
              <a:rPr lang="en-US" dirty="0"/>
              <a:t> The agreement prohibits tobacco advertising to people 18 and younger, requires 25 years of payments to the states, and releases tobacco industry documents to the public.</a:t>
            </a:r>
          </a:p>
          <a:p>
            <a:endParaRPr lang="en-US" dirty="0"/>
          </a:p>
          <a:p>
            <a:r>
              <a:rPr lang="en-US" dirty="0"/>
              <a:t>Nicotine Disclosure: Massachusetts requires cigarette companies to report their products’ ingredients and true nicotine yield ratings to the Massachusetts Department of Public Health.​</a:t>
            </a:r>
          </a:p>
          <a:p>
            <a:endParaRPr lang="en-US" dirty="0"/>
          </a:p>
          <a:p>
            <a:r>
              <a:rPr lang="en-US" dirty="0"/>
              <a:t>40% reduction in adult smoking rate</a:t>
            </a:r>
          </a:p>
          <a:p>
            <a:r>
              <a:rPr lang="en-US" dirty="0"/>
              <a:t>90% reduction in youth smoking rate (in</a:t>
            </a:r>
            <a:r>
              <a:rPr lang="en-US" baseline="0" dirty="0"/>
              <a:t> a school of 1000 kids, 350 kids smoking vs. 40 kids)</a:t>
            </a:r>
          </a:p>
          <a:p>
            <a:endParaRPr lang="en-US" dirty="0"/>
          </a:p>
        </p:txBody>
      </p:sp>
      <p:sp>
        <p:nvSpPr>
          <p:cNvPr id="4" name="Slide Number Placeholder 3"/>
          <p:cNvSpPr>
            <a:spLocks noGrp="1"/>
          </p:cNvSpPr>
          <p:nvPr>
            <p:ph type="sldNum" sz="quarter" idx="10"/>
          </p:nvPr>
        </p:nvSpPr>
        <p:spPr/>
        <p:txBody>
          <a:bodyPr/>
          <a:lstStyle/>
          <a:p>
            <a:pPr defTabSz="924641">
              <a:defRPr/>
            </a:pPr>
            <a:fld id="{D34CBBDB-52D0-FE4C-8729-D7393D454E10}" type="slidenum">
              <a:rPr lang="en-US">
                <a:solidFill>
                  <a:prstClr val="black"/>
                </a:solidFill>
                <a:latin typeface="Calibri"/>
              </a:rPr>
              <a:pPr defTabSz="924641">
                <a:defRPr/>
              </a:pPr>
              <a:t>2</a:t>
            </a:fld>
            <a:endParaRPr lang="en-US">
              <a:solidFill>
                <a:prstClr val="black"/>
              </a:solidFill>
              <a:latin typeface="Calibri"/>
            </a:endParaRPr>
          </a:p>
        </p:txBody>
      </p:sp>
    </p:spTree>
    <p:extLst>
      <p:ext uri="{BB962C8B-B14F-4D97-AF65-F5344CB8AC3E}">
        <p14:creationId xmlns:p14="http://schemas.microsoft.com/office/powerpoint/2010/main" val="23768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D1C0B-2C76-4801-BC9F-A3506F37295F}" type="slidenum">
              <a:rPr lang="en-US" altLang="en-US" smtClean="0"/>
              <a:pPr>
                <a:defRPr/>
              </a:pPr>
              <a:t>3</a:t>
            </a:fld>
            <a:endParaRPr lang="en-US" altLang="en-US"/>
          </a:p>
        </p:txBody>
      </p:sp>
    </p:spTree>
    <p:extLst>
      <p:ext uri="{BB962C8B-B14F-4D97-AF65-F5344CB8AC3E}">
        <p14:creationId xmlns:p14="http://schemas.microsoft.com/office/powerpoint/2010/main" val="67683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Lets talk about the past 4.5 years….in COVID dog years that is a long time – but really – in 4 years we </a:t>
            </a:r>
          </a:p>
          <a:p>
            <a:endParaRPr lang="en-US" dirty="0"/>
          </a:p>
        </p:txBody>
      </p:sp>
      <p:sp>
        <p:nvSpPr>
          <p:cNvPr id="4" name="Slide Number Placeholder 3"/>
          <p:cNvSpPr>
            <a:spLocks noGrp="1"/>
          </p:cNvSpPr>
          <p:nvPr>
            <p:ph type="sldNum" sz="quarter" idx="10"/>
          </p:nvPr>
        </p:nvSpPr>
        <p:spPr/>
        <p:txBody>
          <a:bodyPr/>
          <a:lstStyle/>
          <a:p>
            <a:pPr>
              <a:defRPr/>
            </a:pPr>
            <a:fld id="{F083D1E5-DA0A-431B-9D08-154017442B4F}" type="slidenum">
              <a:rPr lang="en-US" altLang="en-US" smtClean="0"/>
              <a:pPr>
                <a:defRPr/>
              </a:pPr>
              <a:t>4</a:t>
            </a:fld>
            <a:endParaRPr lang="en-US" altLang="en-US"/>
          </a:p>
        </p:txBody>
      </p:sp>
    </p:spTree>
    <p:extLst>
      <p:ext uri="{BB962C8B-B14F-4D97-AF65-F5344CB8AC3E}">
        <p14:creationId xmlns:p14="http://schemas.microsoft.com/office/powerpoint/2010/main" val="197153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latest flavor regulation data from Massachusetts </a:t>
            </a:r>
            <a:r>
              <a:rPr lang="en-US" b="1" u="sng" baseline="0" dirty="0"/>
              <a:t>(July 29, 2019) </a:t>
            </a:r>
            <a:r>
              <a:rPr lang="en-US" baseline="0" dirty="0"/>
              <a:t>indicates that 161 communities have passed a flavored tobacco product restriction (including Boston &amp; Worcester) covering 67% of the state’s population. </a:t>
            </a:r>
            <a:r>
              <a:rPr lang="en-US" b="1" baseline="0" dirty="0"/>
              <a:t>As of July 29, 2019, 13 communities have </a:t>
            </a:r>
            <a:r>
              <a:rPr lang="en-US" b="1" baseline="0" dirty="0" err="1"/>
              <a:t>unexempted</a:t>
            </a:r>
            <a:r>
              <a:rPr lang="en-US" b="1" baseline="0" dirty="0"/>
              <a:t> mint/menthol from their flavor restrictions</a:t>
            </a:r>
            <a:r>
              <a:rPr lang="en-US" baseline="0" dirty="0"/>
              <a:t>. These communities include (Somerville, Ashland, Framingham, Sharon, Barnstable, Norwood, Brookline, Sherborn (only for vape products), Needham, Swampscott, Walpole, Harvard and Chatham). This means that mint/menthol products, alongside other flavored tobacco products, can ONLY be sold in adult-only retailers and are no longer allowed to be sold in youth-accessible retailers such as gas stations, convenience stores, corner stores, grocery stores, etc.</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24641">
              <a:defRPr/>
            </a:pPr>
            <a:fld id="{D34CBBDB-52D0-FE4C-8729-D7393D454E10}" type="slidenum">
              <a:rPr lang="en-US">
                <a:solidFill>
                  <a:prstClr val="black"/>
                </a:solidFill>
                <a:latin typeface="Calibri"/>
              </a:rPr>
              <a:pPr defTabSz="924641">
                <a:defRPr/>
              </a:pPr>
              <a:t>5</a:t>
            </a:fld>
            <a:endParaRPr lang="en-US">
              <a:solidFill>
                <a:prstClr val="black"/>
              </a:solidFill>
              <a:latin typeface="Calibri"/>
            </a:endParaRPr>
          </a:p>
        </p:txBody>
      </p:sp>
    </p:spTree>
    <p:extLst>
      <p:ext uri="{BB962C8B-B14F-4D97-AF65-F5344CB8AC3E}">
        <p14:creationId xmlns:p14="http://schemas.microsoft.com/office/powerpoint/2010/main" val="420850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got here, municipality by municipality.  All of the work done at the local level by our BOH programs educating their </a:t>
            </a:r>
            <a:r>
              <a:rPr lang="en-US" dirty="0" err="1"/>
              <a:t>munis</a:t>
            </a:r>
            <a:r>
              <a:rPr lang="en-US" dirty="0"/>
              <a:t> on local policy options, our statewide TA providing guidance on policy, our Community Partnership programs educating and mobilizing community members about the need for these tobacco strategies and The84, the young people who have educated their decision makers at the local and state level, sharing their experience with how tobacco impacts their lives, the lives of their peers and families. </a:t>
            </a:r>
          </a:p>
        </p:txBody>
      </p:sp>
      <p:sp>
        <p:nvSpPr>
          <p:cNvPr id="4" name="Slide Number Placeholder 3"/>
          <p:cNvSpPr>
            <a:spLocks noGrp="1"/>
          </p:cNvSpPr>
          <p:nvPr>
            <p:ph type="sldNum" sz="quarter" idx="5"/>
          </p:nvPr>
        </p:nvSpPr>
        <p:spPr/>
        <p:txBody>
          <a:bodyPr/>
          <a:lstStyle/>
          <a:p>
            <a:pPr>
              <a:defRPr/>
            </a:pPr>
            <a:fld id="{5B5D1C0B-2C76-4801-BC9F-A3506F37295F}" type="slidenum">
              <a:rPr lang="en-US" altLang="en-US" smtClean="0"/>
              <a:pPr>
                <a:defRPr/>
              </a:pPr>
              <a:t>6</a:t>
            </a:fld>
            <a:endParaRPr lang="en-US" altLang="en-US"/>
          </a:p>
        </p:txBody>
      </p:sp>
    </p:spTree>
    <p:extLst>
      <p:ext uri="{BB962C8B-B14F-4D97-AF65-F5344CB8AC3E}">
        <p14:creationId xmlns:p14="http://schemas.microsoft.com/office/powerpoint/2010/main" val="239750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10,000 inspections have been completed since the law went into full effect</a:t>
            </a:r>
          </a:p>
          <a:p>
            <a:r>
              <a:rPr lang="en-US" dirty="0"/>
              <a:t>Distributed x number of signs through the clearinghouse</a:t>
            </a:r>
          </a:p>
        </p:txBody>
      </p:sp>
      <p:sp>
        <p:nvSpPr>
          <p:cNvPr id="4" name="Slide Number Placeholder 3"/>
          <p:cNvSpPr>
            <a:spLocks noGrp="1"/>
          </p:cNvSpPr>
          <p:nvPr>
            <p:ph type="sldNum" sz="quarter" idx="10"/>
          </p:nvPr>
        </p:nvSpPr>
        <p:spPr/>
        <p:txBody>
          <a:bodyPr/>
          <a:lstStyle/>
          <a:p>
            <a:pPr>
              <a:defRPr/>
            </a:pPr>
            <a:fld id="{F083D1E5-DA0A-431B-9D08-154017442B4F}" type="slidenum">
              <a:rPr lang="en-US" altLang="en-US" smtClean="0"/>
              <a:pPr>
                <a:defRPr/>
              </a:pPr>
              <a:t>8</a:t>
            </a:fld>
            <a:endParaRPr lang="en-US" altLang="en-US"/>
          </a:p>
        </p:txBody>
      </p:sp>
    </p:spTree>
    <p:extLst>
      <p:ext uri="{BB962C8B-B14F-4D97-AF65-F5344CB8AC3E}">
        <p14:creationId xmlns:p14="http://schemas.microsoft.com/office/powerpoint/2010/main" val="284183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MHOA updated the retailer training with new law, we developed a postcard to be mailed to all retailers .  Available at </a:t>
            </a:r>
            <a:r>
              <a:rPr lang="en-US" dirty="0" err="1"/>
              <a:t>clearinghoue</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9</a:t>
            </a:fld>
            <a:endParaRPr lang="en-US"/>
          </a:p>
        </p:txBody>
      </p:sp>
    </p:spTree>
    <p:extLst>
      <p:ext uri="{BB962C8B-B14F-4D97-AF65-F5344CB8AC3E}">
        <p14:creationId xmlns:p14="http://schemas.microsoft.com/office/powerpoint/2010/main" val="364827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MTCP funds the technical assistance and training for enforcement activities and policy guidance.  We provide training in how to conduct inspections and checks. </a:t>
            </a:r>
          </a:p>
          <a:p>
            <a:r>
              <a:rPr lang="en-US" dirty="0"/>
              <a:t>MHOA </a:t>
            </a:r>
          </a:p>
        </p:txBody>
      </p:sp>
      <p:sp>
        <p:nvSpPr>
          <p:cNvPr id="4" name="Slide Number Placeholder 3"/>
          <p:cNvSpPr>
            <a:spLocks noGrp="1"/>
          </p:cNvSpPr>
          <p:nvPr>
            <p:ph type="sldNum" sz="quarter" idx="10"/>
          </p:nvPr>
        </p:nvSpPr>
        <p:spPr/>
        <p:txBody>
          <a:bodyPr/>
          <a:lstStyle/>
          <a:p>
            <a:pPr>
              <a:defRPr/>
            </a:pPr>
            <a:fld id="{F083D1E5-DA0A-431B-9D08-154017442B4F}" type="slidenum">
              <a:rPr lang="en-US" altLang="en-US" smtClean="0"/>
              <a:pPr>
                <a:defRPr/>
              </a:pPr>
              <a:t>11</a:t>
            </a:fld>
            <a:endParaRPr lang="en-US" altLang="en-US"/>
          </a:p>
        </p:txBody>
      </p:sp>
    </p:spTree>
    <p:extLst>
      <p:ext uri="{BB962C8B-B14F-4D97-AF65-F5344CB8AC3E}">
        <p14:creationId xmlns:p14="http://schemas.microsoft.com/office/powerpoint/2010/main" val="88910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AEFE5A6-B040-1346-9E60-A94579641DF1}"/>
              </a:ext>
            </a:extLst>
          </p:cNvPr>
          <p:cNvSpPr>
            <a:spLocks noChangeArrowheads="1"/>
          </p:cNvSpPr>
          <p:nvPr userDrawn="1"/>
        </p:nvSpPr>
        <p:spPr bwMode="auto">
          <a:xfrm>
            <a:off x="1" y="0"/>
            <a:ext cx="12211051" cy="1423988"/>
          </a:xfrm>
          <a:prstGeom prst="rect">
            <a:avLst/>
          </a:prstGeom>
          <a:solidFill>
            <a:srgbClr val="00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1800" dirty="0"/>
          </a:p>
        </p:txBody>
      </p:sp>
      <p:sp>
        <p:nvSpPr>
          <p:cNvPr id="1879042" name="Rectangle 2"/>
          <p:cNvSpPr>
            <a:spLocks noGrp="1" noChangeArrowheads="1"/>
          </p:cNvSpPr>
          <p:nvPr>
            <p:ph type="ctrTitle"/>
          </p:nvPr>
        </p:nvSpPr>
        <p:spPr>
          <a:xfrm>
            <a:off x="914400" y="2130445"/>
            <a:ext cx="10363200" cy="1470025"/>
          </a:xfrm>
          <a:prstGeom prst="rect">
            <a:avLst/>
          </a:prstGeom>
        </p:spPr>
        <p:txBody>
          <a:bodyPr/>
          <a:lstStyle>
            <a:lvl1pPr>
              <a:defRPr/>
            </a:lvl1pPr>
          </a:lstStyle>
          <a:p>
            <a:r>
              <a:rPr lang="en-US"/>
              <a:t>Click to edit Master title style</a:t>
            </a:r>
          </a:p>
        </p:txBody>
      </p:sp>
      <p:sp>
        <p:nvSpPr>
          <p:cNvPr id="1879043" name="Rectangle 3"/>
          <p:cNvSpPr>
            <a:spLocks noGrp="1" noChangeArrowheads="1"/>
          </p:cNvSpPr>
          <p:nvPr>
            <p:ph type="subTitle" idx="1"/>
          </p:nvPr>
        </p:nvSpPr>
        <p:spPr>
          <a:xfrm>
            <a:off x="1828800" y="3886200"/>
            <a:ext cx="8534400" cy="1752600"/>
          </a:xfrm>
          <a:prstGeom prst="rect">
            <a:avLst/>
          </a:prstGeom>
        </p:spPr>
        <p:txBody>
          <a:bodyPr/>
          <a:lstStyle>
            <a:lvl1pPr marL="0" indent="0" algn="ctr">
              <a:buFontTx/>
              <a:buNone/>
              <a:defRPr/>
            </a:lvl1pPr>
          </a:lstStyle>
          <a:p>
            <a:r>
              <a:rPr lang="en-US"/>
              <a:t>Click to edit Master subtitle style</a:t>
            </a:r>
          </a:p>
        </p:txBody>
      </p:sp>
      <p:sp>
        <p:nvSpPr>
          <p:cNvPr id="5" name="Date Placeholder 4">
            <a:extLst>
              <a:ext uri="{FF2B5EF4-FFF2-40B4-BE49-F238E27FC236}">
                <a16:creationId xmlns:a16="http://schemas.microsoft.com/office/drawing/2014/main" id="{03CFFC49-47DF-684E-8FC6-FC86212DA7B0}"/>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9CF1E7B-9AA4-FA46-AD20-2626A9430FD2}"/>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F720095-F74B-584E-9592-E25BF438F288}"/>
              </a:ext>
            </a:extLst>
          </p:cNvPr>
          <p:cNvSpPr>
            <a:spLocks noGrp="1" noChangeArrowheads="1"/>
          </p:cNvSpPr>
          <p:nvPr>
            <p:ph type="sldNum" sz="quarter" idx="12"/>
          </p:nvPr>
        </p:nvSpPr>
        <p:spPr>
          <a:xfrm>
            <a:off x="8737600" y="6245225"/>
            <a:ext cx="2844800" cy="476250"/>
          </a:xfrm>
          <a:prstGeom prst="rect">
            <a:avLst/>
          </a:prstGeom>
        </p:spPr>
        <p:txBody>
          <a:bodyPr/>
          <a:lstStyle>
            <a:lvl1pPr>
              <a:defRPr/>
            </a:lvl1pPr>
          </a:lstStyle>
          <a:p>
            <a:fld id="{044E41AB-4AA3-9844-AC6B-9924B300CDFE}" type="slidenum">
              <a:rPr lang="en-US" altLang="en-US"/>
              <a:pPr/>
              <a:t>‹#›</a:t>
            </a:fld>
            <a:endParaRPr lang="en-US" altLang="en-US"/>
          </a:p>
        </p:txBody>
      </p:sp>
    </p:spTree>
    <p:extLst>
      <p:ext uri="{BB962C8B-B14F-4D97-AF65-F5344CB8AC3E}">
        <p14:creationId xmlns:p14="http://schemas.microsoft.com/office/powerpoint/2010/main" val="2163037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262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60" r:id="rId7"/>
    <p:sldLayoutId id="214748366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guides/2019-tobacco-control-law#-new-tobacco-control-la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mass.gov/info-details/dor-illegal-tobacco-task-force#contact-" TargetMode="External"/><Relationship Id="rId4" Type="http://schemas.openxmlformats.org/officeDocument/2006/relationships/hyperlink" Target="http://www.mass.gov/maclearinghouse"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8.png"/><Relationship Id="rId4" Type="http://schemas.openxmlformats.org/officeDocument/2006/relationships/diagramLayout" Target="../diagrams/layout8.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5.wdp"/><Relationship Id="rId3" Type="http://schemas.openxmlformats.org/officeDocument/2006/relationships/image" Target="../media/image19.png"/><Relationship Id="rId7" Type="http://schemas.microsoft.com/office/2007/relationships/hdphoto" Target="../media/hdphoto2.wdp"/><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hyperlink" Target="https://tobaccocontrol.bmj.com/content/29/e1/e71" TargetMode="External"/><Relationship Id="rId3" Type="http://schemas.openxmlformats.org/officeDocument/2006/relationships/hyperlink" Target="https://www.ajpmonline.org/article/S0749-3797(19)30348-4/abstract" TargetMode="External"/><Relationship Id="rId7" Type="http://schemas.openxmlformats.org/officeDocument/2006/relationships/hyperlink" Target="https://tobaccocontrol.bmj.com/content/29/2/17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ncbi.nlm.nih.gov/pmc/articles/PMC6638583/" TargetMode="External"/><Relationship Id="rId5" Type="http://schemas.openxmlformats.org/officeDocument/2006/relationships/hyperlink" Target="https://www.sciencedirect.com/science/article/abs/pii/S1353829219303004?via%3Dihub" TargetMode="External"/><Relationship Id="rId4" Type="http://schemas.openxmlformats.org/officeDocument/2006/relationships/hyperlink" Target="https://academic.oup.com/ntr/article-abstract/23/11/1928/6316182?redirectedFrom=fulltex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mylifemyquit.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Patricia.henley@mass.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901179" y="1647967"/>
            <a:ext cx="10400238"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800" dirty="0">
                <a:solidFill>
                  <a:schemeClr val="bg1"/>
                </a:solidFill>
                <a:latin typeface="Arial" panose="020B0604020202020204" pitchFamily="34" charset="0"/>
                <a:cs typeface="Arial" panose="020B0604020202020204" pitchFamily="34" charset="0"/>
              </a:rPr>
              <a:t>MHOA tobacco Law conference</a:t>
            </a:r>
          </a:p>
          <a:p>
            <a:pPr lvl="0" algn="ctr" fontAlgn="auto">
              <a:spcAft>
                <a:spcPts val="0"/>
              </a:spcAft>
              <a:defRPr/>
            </a:pPr>
            <a:endParaRPr lang="en-US" sz="2400" dirty="0">
              <a:solidFill>
                <a:schemeClr val="bg1"/>
              </a:solidFill>
              <a:latin typeface="Arial" panose="020B0604020202020204" pitchFamily="34" charset="0"/>
              <a:cs typeface="Arial" panose="020B0604020202020204" pitchFamily="34" charset="0"/>
            </a:endParaRPr>
          </a:p>
        </p:txBody>
      </p:sp>
      <p:sp>
        <p:nvSpPr>
          <p:cNvPr id="5" name="Subtitle 3"/>
          <p:cNvSpPr txBox="1">
            <a:spLocks/>
          </p:cNvSpPr>
          <p:nvPr/>
        </p:nvSpPr>
        <p:spPr>
          <a:xfrm>
            <a:off x="1065808" y="2906946"/>
            <a:ext cx="10235609" cy="156952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en-US" dirty="0">
                <a:solidFill>
                  <a:schemeClr val="bg1"/>
                </a:solidFill>
                <a:latin typeface="Arial" panose="020B0604020202020204" pitchFamily="34" charset="0"/>
                <a:cs typeface="Arial" panose="020B0604020202020204" pitchFamily="34" charset="0"/>
              </a:rPr>
              <a:t>Patricia Henley</a:t>
            </a:r>
          </a:p>
          <a:p>
            <a:pPr marL="0" indent="0">
              <a:lnSpc>
                <a:spcPct val="100000"/>
              </a:lnSpc>
              <a:spcBef>
                <a:spcPts val="0"/>
              </a:spcBef>
              <a:buNone/>
            </a:pPr>
            <a:r>
              <a:rPr lang="en-US" dirty="0">
                <a:solidFill>
                  <a:schemeClr val="bg1"/>
                </a:solidFill>
                <a:latin typeface="Arial" panose="020B0604020202020204" pitchFamily="34" charset="0"/>
                <a:cs typeface="Arial" panose="020B0604020202020204" pitchFamily="34" charset="0"/>
              </a:rPr>
              <a:t>Director, Massachusetts Tobacco Cessation and Prevention Program</a:t>
            </a:r>
          </a:p>
          <a:p>
            <a:pPr marL="0" indent="0">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en-US" dirty="0">
                <a:solidFill>
                  <a:schemeClr val="bg1"/>
                </a:solidFill>
                <a:latin typeface="Arial" panose="020B0604020202020204" pitchFamily="34" charset="0"/>
                <a:cs typeface="Arial" panose="020B0604020202020204" pitchFamily="34" charset="0"/>
              </a:rPr>
              <a:t>May 31, 2022</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egal to Sell Under 21 Sign - FOR BOARDS OF HEALTH &amp; TOBACCO RETAILERS ONLY">
            <a:extLst>
              <a:ext uri="{FF2B5EF4-FFF2-40B4-BE49-F238E27FC236}">
                <a16:creationId xmlns:a16="http://schemas.microsoft.com/office/drawing/2014/main" id="{9A286C3F-5B84-4154-A44A-2DE6E2EFE05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rot="20834891">
            <a:off x="1139381" y="1535558"/>
            <a:ext cx="2428875"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formation for Tobacco Sales Clerks about Acceptable Forms of ID Fact Sheet - FOR BOARDS OF HEALTH">
            <a:extLst>
              <a:ext uri="{FF2B5EF4-FFF2-40B4-BE49-F238E27FC236}">
                <a16:creationId xmlns:a16="http://schemas.microsoft.com/office/drawing/2014/main" id="{57C52C5B-33EA-4666-81A8-96787E038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113" y="1305791"/>
            <a:ext cx="2623843" cy="3385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 Help Quitting Smoking Small Self-Adhesive Sign - FOR BOARDS OF HEALTH &amp; TOBACCO RETAILERS ONLY">
            <a:extLst>
              <a:ext uri="{FF2B5EF4-FFF2-40B4-BE49-F238E27FC236}">
                <a16:creationId xmlns:a16="http://schemas.microsoft.com/office/drawing/2014/main" id="{7013D7AD-4FF0-4700-A6D9-AA826284C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68285">
            <a:off x="7708644" y="1536556"/>
            <a:ext cx="24288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dult Only - Retail Tobacco Establishment or Smoking Bar Sign - FOR BOARDS OF HEALTH &amp; TOBACCO RETAI">
            <a:extLst>
              <a:ext uri="{FF2B5EF4-FFF2-40B4-BE49-F238E27FC236}">
                <a16:creationId xmlns:a16="http://schemas.microsoft.com/office/drawing/2014/main" id="{DDAB8C23-47FF-4F76-834E-3B93E9A67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870" y="3592121"/>
            <a:ext cx="2174632" cy="28622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ale of ALL flavored Tobacco Products, Including Menthol is Prohibited Sign - FOR BOARDS OF HEALTH &amp;">
            <a:extLst>
              <a:ext uri="{FF2B5EF4-FFF2-40B4-BE49-F238E27FC236}">
                <a16:creationId xmlns:a16="http://schemas.microsoft.com/office/drawing/2014/main" id="{206C91B6-260A-4AFD-8593-D8EBAB689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731" y="3826669"/>
            <a:ext cx="1982227" cy="255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218A31-DDFB-4B89-B174-1E240D168AA6}"/>
              </a:ext>
            </a:extLst>
          </p:cNvPr>
          <p:cNvSpPr txBox="1"/>
          <p:nvPr/>
        </p:nvSpPr>
        <p:spPr>
          <a:xfrm>
            <a:off x="488667" y="105706"/>
            <a:ext cx="5986832" cy="769441"/>
          </a:xfrm>
          <a:prstGeom prst="rect">
            <a:avLst/>
          </a:prstGeom>
          <a:noFill/>
        </p:spPr>
        <p:txBody>
          <a:bodyPr wrap="none" rtlCol="0">
            <a:spAutoFit/>
          </a:bodyPr>
          <a:lstStyle/>
          <a:p>
            <a:r>
              <a:rPr lang="en-US" sz="4400" dirty="0">
                <a:solidFill>
                  <a:schemeClr val="bg1"/>
                </a:solidFill>
              </a:rPr>
              <a:t>Make materials available </a:t>
            </a:r>
          </a:p>
        </p:txBody>
      </p:sp>
    </p:spTree>
    <p:extLst>
      <p:ext uri="{BB962C8B-B14F-4D97-AF65-F5344CB8AC3E}">
        <p14:creationId xmlns:p14="http://schemas.microsoft.com/office/powerpoint/2010/main" val="98838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0" cy="0"/>
          </a:xfrm>
        </p:spPr>
        <p:txBody>
          <a:bodyPr/>
          <a:lstStyle/>
          <a:p>
            <a:br>
              <a:rPr lang="en-US" sz="3600" dirty="0">
                <a:solidFill>
                  <a:schemeClr val="bg1"/>
                </a:solidFill>
              </a:rPr>
            </a:br>
            <a:endParaRPr lang="en-US" sz="4000" dirty="0">
              <a:solidFill>
                <a:schemeClr val="bg1"/>
              </a:solidFill>
            </a:endParaRPr>
          </a:p>
        </p:txBody>
      </p:sp>
      <p:graphicFrame>
        <p:nvGraphicFramePr>
          <p:cNvPr id="6" name="Content Placeholder 5">
            <a:extLst>
              <a:ext uri="{FF2B5EF4-FFF2-40B4-BE49-F238E27FC236}">
                <a16:creationId xmlns:a16="http://schemas.microsoft.com/office/drawing/2014/main" id="{7807D9C3-3E3C-4694-8148-92F98F2DED74}"/>
              </a:ext>
            </a:extLst>
          </p:cNvPr>
          <p:cNvGraphicFramePr>
            <a:graphicFrameLocks noGrp="1"/>
          </p:cNvGraphicFramePr>
          <p:nvPr>
            <p:ph idx="4294967295"/>
            <p:extLst>
              <p:ext uri="{D42A27DB-BD31-4B8C-83A1-F6EECF244321}">
                <p14:modId xmlns:p14="http://schemas.microsoft.com/office/powerpoint/2010/main" val="2823999365"/>
              </p:ext>
            </p:extLst>
          </p:nvPr>
        </p:nvGraphicFramePr>
        <p:xfrm>
          <a:off x="1640910" y="13827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000B2A7-A4A7-4025-9FAF-5AD4823E494C}"/>
              </a:ext>
            </a:extLst>
          </p:cNvPr>
          <p:cNvSpPr txBox="1"/>
          <p:nvPr/>
        </p:nvSpPr>
        <p:spPr>
          <a:xfrm>
            <a:off x="0" y="165206"/>
            <a:ext cx="12075090" cy="707886"/>
          </a:xfrm>
          <a:prstGeom prst="rect">
            <a:avLst/>
          </a:prstGeom>
          <a:noFill/>
        </p:spPr>
        <p:txBody>
          <a:bodyPr wrap="square" rtlCol="0">
            <a:spAutoFit/>
          </a:bodyPr>
          <a:lstStyle/>
          <a:p>
            <a:r>
              <a:rPr lang="en-US" sz="4000" dirty="0">
                <a:solidFill>
                  <a:schemeClr val="bg1"/>
                </a:solidFill>
              </a:rPr>
              <a:t>Provide technical assistance and training for enforcement</a:t>
            </a:r>
            <a:endParaRPr lang="en-US" sz="4000" dirty="0"/>
          </a:p>
        </p:txBody>
      </p:sp>
    </p:spTree>
    <p:extLst>
      <p:ext uri="{BB962C8B-B14F-4D97-AF65-F5344CB8AC3E}">
        <p14:creationId xmlns:p14="http://schemas.microsoft.com/office/powerpoint/2010/main" val="110723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4" name="TextBox 3"/>
          <p:cNvSpPr txBox="1"/>
          <p:nvPr/>
        </p:nvSpPr>
        <p:spPr>
          <a:xfrm>
            <a:off x="310578" y="125730"/>
            <a:ext cx="9814162" cy="954107"/>
          </a:xfrm>
          <a:prstGeom prst="rect">
            <a:avLst/>
          </a:prstGeom>
          <a:noFill/>
        </p:spPr>
        <p:txBody>
          <a:bodyPr wrap="none" rtlCol="0">
            <a:spAutoFit/>
          </a:bodyPr>
          <a:lstStyle/>
          <a:p>
            <a:r>
              <a:rPr lang="en-US" sz="3800" dirty="0">
                <a:solidFill>
                  <a:schemeClr val="bg1"/>
                </a:solidFill>
                <a:latin typeface="Arial" panose="020B0604020202020204" pitchFamily="34" charset="0"/>
                <a:cs typeface="Arial" panose="020B0604020202020204" pitchFamily="34" charset="0"/>
              </a:rPr>
              <a:t>Tools for Tobacco Sales Law Implementation</a:t>
            </a:r>
          </a:p>
          <a:p>
            <a:endParaRPr lang="en-US" dirty="0"/>
          </a:p>
        </p:txBody>
      </p:sp>
      <p:sp>
        <p:nvSpPr>
          <p:cNvPr id="5" name="TextBox 4"/>
          <p:cNvSpPr txBox="1"/>
          <p:nvPr/>
        </p:nvSpPr>
        <p:spPr>
          <a:xfrm>
            <a:off x="811530" y="1200150"/>
            <a:ext cx="9635490" cy="606319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MTCP Complaint Line  </a:t>
            </a:r>
            <a:r>
              <a:rPr lang="en-US" sz="3200" b="1" dirty="0">
                <a:latin typeface="Arial" panose="020B0604020202020204" pitchFamily="34" charset="0"/>
                <a:cs typeface="Arial" panose="020B0604020202020204" pitchFamily="34" charset="0"/>
              </a:rPr>
              <a:t>1-800-992-1895</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hlinkClick r:id="rId3"/>
              </a:rPr>
              <a:t>2019 Tobacco Control Law | Mass.gov</a:t>
            </a:r>
            <a:endParaRPr lang="en-US"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Retailer Guidance Letters</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Retailer and Signage Charts</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Retailer Inspection form</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Signage </a:t>
            </a:r>
          </a:p>
          <a:p>
            <a:pPr marL="742950" lvl="1" indent="-285750">
              <a:buFont typeface="Arial" panose="020B0604020202020204" pitchFamily="34" charset="0"/>
              <a:buChar char="•"/>
            </a:pPr>
            <a:r>
              <a:rPr lang="en-US" sz="2800" dirty="0">
                <a:hlinkClick r:id="rId4"/>
              </a:rPr>
              <a:t>www.mass.gov/maclearinghouse</a:t>
            </a:r>
            <a:r>
              <a:rPr lang="en-US" sz="2800" dirty="0"/>
              <a:t> - order free of charge</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DOR Complaints</a:t>
            </a:r>
          </a:p>
          <a:p>
            <a:pPr marL="742950" lvl="1" indent="-285750">
              <a:buFont typeface="Arial" panose="020B0604020202020204" pitchFamily="34" charset="0"/>
              <a:buChar char="•"/>
            </a:pPr>
            <a:r>
              <a:rPr lang="en-US" sz="2800" dirty="0">
                <a:hlinkClick r:id="rId5"/>
              </a:rPr>
              <a:t>DOR Illegal Tobacco Task Force | Mass.gov</a:t>
            </a:r>
            <a:endParaRPr lang="en-US" sz="2800" dirty="0"/>
          </a:p>
          <a:p>
            <a:pPr lvl="1"/>
            <a:r>
              <a:rPr lang="en-US" sz="2800" dirty="0"/>
              <a:t>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79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62E4D34-D771-4701-B2A0-E592924413F2}"/>
              </a:ext>
            </a:extLst>
          </p:cNvPr>
          <p:cNvGraphicFramePr>
            <a:graphicFrameLocks noGrp="1"/>
          </p:cNvGraphicFramePr>
          <p:nvPr>
            <p:ph idx="4294967295"/>
            <p:extLst>
              <p:ext uri="{D42A27DB-BD31-4B8C-83A1-F6EECF244321}">
                <p14:modId xmlns:p14="http://schemas.microsoft.com/office/powerpoint/2010/main" val="2154281430"/>
              </p:ext>
            </p:extLst>
          </p:nvPr>
        </p:nvGraphicFramePr>
        <p:xfrm>
          <a:off x="1515649" y="1362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8AAE8FD-72DD-46FF-A009-5B9A61058EEA}"/>
              </a:ext>
            </a:extLst>
          </p:cNvPr>
          <p:cNvSpPr txBox="1"/>
          <p:nvPr/>
        </p:nvSpPr>
        <p:spPr>
          <a:xfrm>
            <a:off x="462710" y="149562"/>
            <a:ext cx="8654549" cy="769441"/>
          </a:xfrm>
          <a:prstGeom prst="rect">
            <a:avLst/>
          </a:prstGeom>
          <a:noFill/>
        </p:spPr>
        <p:txBody>
          <a:bodyPr wrap="none" rtlCol="0">
            <a:spAutoFit/>
          </a:bodyPr>
          <a:lstStyle/>
          <a:p>
            <a:r>
              <a:rPr lang="en-US" sz="4400" dirty="0">
                <a:solidFill>
                  <a:schemeClr val="bg1"/>
                </a:solidFill>
              </a:rPr>
              <a:t>Key partnerships with other agencies</a:t>
            </a:r>
          </a:p>
        </p:txBody>
      </p:sp>
    </p:spTree>
    <p:extLst>
      <p:ext uri="{BB962C8B-B14F-4D97-AF65-F5344CB8AC3E}">
        <p14:creationId xmlns:p14="http://schemas.microsoft.com/office/powerpoint/2010/main" val="177453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663A71-0B00-40C5-88FE-980D78371DFB}"/>
              </a:ext>
            </a:extLst>
          </p:cNvPr>
          <p:cNvGraphicFramePr>
            <a:graphicFrameLocks noGrp="1"/>
          </p:cNvGraphicFramePr>
          <p:nvPr>
            <p:ph idx="4294967295"/>
            <p:extLst>
              <p:ext uri="{D42A27DB-BD31-4B8C-83A1-F6EECF244321}">
                <p14:modId xmlns:p14="http://schemas.microsoft.com/office/powerpoint/2010/main" val="2519794292"/>
              </p:ext>
            </p:extLst>
          </p:nvPr>
        </p:nvGraphicFramePr>
        <p:xfrm>
          <a:off x="1691013" y="148746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ECDCD2C-8959-4597-91FE-505C84064779}"/>
              </a:ext>
            </a:extLst>
          </p:cNvPr>
          <p:cNvSpPr txBox="1"/>
          <p:nvPr/>
        </p:nvSpPr>
        <p:spPr>
          <a:xfrm>
            <a:off x="563671" y="44704"/>
            <a:ext cx="7954027" cy="769441"/>
          </a:xfrm>
          <a:prstGeom prst="rect">
            <a:avLst/>
          </a:prstGeom>
          <a:noFill/>
        </p:spPr>
        <p:txBody>
          <a:bodyPr wrap="square" rtlCol="0">
            <a:spAutoFit/>
          </a:bodyPr>
          <a:lstStyle/>
          <a:p>
            <a:r>
              <a:rPr lang="en-US" sz="4400" dirty="0">
                <a:solidFill>
                  <a:schemeClr val="bg1"/>
                </a:solidFill>
              </a:rPr>
              <a:t>Provide data collection support</a:t>
            </a:r>
          </a:p>
        </p:txBody>
      </p:sp>
    </p:spTree>
    <p:extLst>
      <p:ext uri="{BB962C8B-B14F-4D97-AF65-F5344CB8AC3E}">
        <p14:creationId xmlns:p14="http://schemas.microsoft.com/office/powerpoint/2010/main" val="276567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B1DAC-8690-964E-BBF1-9853D9A906A0}"/>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15</a:t>
            </a:fld>
            <a:endParaRPr lang="en-US">
              <a:solidFill>
                <a:srgbClr val="464646">
                  <a:lumMod val="40000"/>
                  <a:lumOff val="60000"/>
                </a:srgbClr>
              </a:solidFill>
            </a:endParaRPr>
          </a:p>
        </p:txBody>
      </p:sp>
      <p:sp>
        <p:nvSpPr>
          <p:cNvPr id="5" name="Footer Placeholder 4">
            <a:extLst>
              <a:ext uri="{FF2B5EF4-FFF2-40B4-BE49-F238E27FC236}">
                <a16:creationId xmlns:a16="http://schemas.microsoft.com/office/drawing/2014/main" id="{C50BC40C-926A-4C4A-9970-75925BCD6921}"/>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p>
        </p:txBody>
      </p:sp>
      <p:sp>
        <p:nvSpPr>
          <p:cNvPr id="6" name="TextBox 5">
            <a:extLst>
              <a:ext uri="{FF2B5EF4-FFF2-40B4-BE49-F238E27FC236}">
                <a16:creationId xmlns:a16="http://schemas.microsoft.com/office/drawing/2014/main" id="{81954107-8724-7644-B5F3-7869DF3F5E85}"/>
              </a:ext>
            </a:extLst>
          </p:cNvPr>
          <p:cNvSpPr txBox="1"/>
          <p:nvPr/>
        </p:nvSpPr>
        <p:spPr>
          <a:xfrm>
            <a:off x="-5966" y="172384"/>
            <a:ext cx="12529935" cy="584775"/>
          </a:xfrm>
          <a:prstGeom prst="rect">
            <a:avLst/>
          </a:prstGeom>
          <a:noFill/>
        </p:spPr>
        <p:txBody>
          <a:bodyPr wrap="square" rtlCol="0">
            <a:spAutoFit/>
          </a:bodyPr>
          <a:lstStyle/>
          <a:p>
            <a:pPr>
              <a:defRPr/>
            </a:pPr>
            <a:r>
              <a:rPr lang="en-US" sz="3200" dirty="0">
                <a:solidFill>
                  <a:schemeClr val="bg1"/>
                </a:solidFill>
                <a:latin typeface="Arial" panose="020B0604020202020204" pitchFamily="34" charset="0"/>
                <a:cs typeface="Arial" panose="020B0604020202020204" pitchFamily="34" charset="0"/>
              </a:rPr>
              <a:t>Why is it Important to Evaluate the Law?</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106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Diagram 2">
            <a:extLst>
              <a:ext uri="{FF2B5EF4-FFF2-40B4-BE49-F238E27FC236}">
                <a16:creationId xmlns:a16="http://schemas.microsoft.com/office/drawing/2014/main" id="{E24507D9-92CD-44F8-A040-95B9D66E50AB}"/>
              </a:ext>
            </a:extLst>
          </p:cNvPr>
          <p:cNvGraphicFramePr/>
          <p:nvPr/>
        </p:nvGraphicFramePr>
        <p:xfrm>
          <a:off x="152945" y="387980"/>
          <a:ext cx="11625217" cy="5241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F7AB9C0F-F960-4464-A4B4-83805EE08F6C}"/>
              </a:ext>
            </a:extLst>
          </p:cNvPr>
          <p:cNvPicPr>
            <a:picLocks noChangeAspect="1"/>
          </p:cNvPicPr>
          <p:nvPr/>
        </p:nvPicPr>
        <p:blipFill>
          <a:blip r:embed="rId8"/>
          <a:stretch>
            <a:fillRect/>
          </a:stretch>
        </p:blipFill>
        <p:spPr>
          <a:xfrm>
            <a:off x="8844085" y="3873453"/>
            <a:ext cx="3194970" cy="2812163"/>
          </a:xfrm>
          <a:prstGeom prst="rect">
            <a:avLst/>
          </a:prstGeom>
          <a:ln>
            <a:solidFill>
              <a:schemeClr val="tx1"/>
            </a:solidFill>
          </a:ln>
        </p:spPr>
      </p:pic>
      <p:sp>
        <p:nvSpPr>
          <p:cNvPr id="17" name="TextBox 16">
            <a:extLst>
              <a:ext uri="{FF2B5EF4-FFF2-40B4-BE49-F238E27FC236}">
                <a16:creationId xmlns:a16="http://schemas.microsoft.com/office/drawing/2014/main" id="{B6E6C5F1-ECD5-4E40-BB7D-697044D5B1CC}"/>
              </a:ext>
            </a:extLst>
          </p:cNvPr>
          <p:cNvSpPr txBox="1"/>
          <p:nvPr/>
        </p:nvSpPr>
        <p:spPr>
          <a:xfrm>
            <a:off x="8974532" y="6262477"/>
            <a:ext cx="3059970" cy="369332"/>
          </a:xfrm>
          <a:prstGeom prst="rect">
            <a:avLst/>
          </a:prstGeom>
          <a:solidFill>
            <a:schemeClr val="bg1"/>
          </a:solidFill>
        </p:spPr>
        <p:txBody>
          <a:bodyPr wrap="square" rtlCol="0">
            <a:spAutoFit/>
          </a:bodyPr>
          <a:lstStyle/>
          <a:p>
            <a:r>
              <a:rPr lang="en-US"/>
              <a:t>Monadnock Ledger-Transcript</a:t>
            </a:r>
          </a:p>
        </p:txBody>
      </p:sp>
      <p:sp>
        <p:nvSpPr>
          <p:cNvPr id="20" name="Rectangle 19">
            <a:extLst>
              <a:ext uri="{FF2B5EF4-FFF2-40B4-BE49-F238E27FC236}">
                <a16:creationId xmlns:a16="http://schemas.microsoft.com/office/drawing/2014/main" id="{A3F18126-D423-401D-AA66-6B1A155CA4D4}"/>
              </a:ext>
            </a:extLst>
          </p:cNvPr>
          <p:cNvSpPr/>
          <p:nvPr/>
        </p:nvSpPr>
        <p:spPr>
          <a:xfrm>
            <a:off x="461867" y="4359173"/>
            <a:ext cx="8113296" cy="18407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C58F309-CF2B-4205-AF25-7718323AEEF8}"/>
              </a:ext>
            </a:extLst>
          </p:cNvPr>
          <p:cNvPicPr>
            <a:picLocks noChangeAspect="1"/>
          </p:cNvPicPr>
          <p:nvPr/>
        </p:nvPicPr>
        <p:blipFill rotWithShape="1">
          <a:blip r:embed="rId9"/>
          <a:srcRect r="1917"/>
          <a:stretch/>
        </p:blipFill>
        <p:spPr>
          <a:xfrm>
            <a:off x="500170" y="4862589"/>
            <a:ext cx="8036690" cy="1267168"/>
          </a:xfrm>
          <a:prstGeom prst="rect">
            <a:avLst/>
          </a:prstGeom>
          <a:ln>
            <a:noFill/>
          </a:ln>
        </p:spPr>
      </p:pic>
      <p:pic>
        <p:nvPicPr>
          <p:cNvPr id="19" name="Picture 18">
            <a:extLst>
              <a:ext uri="{FF2B5EF4-FFF2-40B4-BE49-F238E27FC236}">
                <a16:creationId xmlns:a16="http://schemas.microsoft.com/office/drawing/2014/main" id="{C71DD868-44C5-4401-8E5E-6B36F58E487F}"/>
              </a:ext>
            </a:extLst>
          </p:cNvPr>
          <p:cNvPicPr>
            <a:picLocks noChangeAspect="1"/>
          </p:cNvPicPr>
          <p:nvPr/>
        </p:nvPicPr>
        <p:blipFill>
          <a:blip r:embed="rId10"/>
          <a:stretch>
            <a:fillRect/>
          </a:stretch>
        </p:blipFill>
        <p:spPr>
          <a:xfrm>
            <a:off x="4094158" y="4479433"/>
            <a:ext cx="3034576" cy="706106"/>
          </a:xfrm>
          <a:prstGeom prst="rect">
            <a:avLst/>
          </a:prstGeom>
        </p:spPr>
      </p:pic>
    </p:spTree>
    <p:extLst>
      <p:ext uri="{BB962C8B-B14F-4D97-AF65-F5344CB8AC3E}">
        <p14:creationId xmlns:p14="http://schemas.microsoft.com/office/powerpoint/2010/main" val="200202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D70358-F59C-456B-8354-9D05869375CB}"/>
              </a:ext>
            </a:extLst>
          </p:cNvPr>
          <p:cNvPicPr>
            <a:picLocks noChangeAspect="1"/>
          </p:cNvPicPr>
          <p:nvPr/>
        </p:nvPicPr>
        <p:blipFill rotWithShape="1">
          <a:blip r:embed="rId3">
            <a:duotone>
              <a:schemeClr val="accent1">
                <a:shade val="45000"/>
                <a:satMod val="135000"/>
              </a:schemeClr>
              <a:prstClr val="white"/>
            </a:duotone>
            <a:alphaModFix amt="36000"/>
          </a:blip>
          <a:srcRect b="14304"/>
          <a:stretch/>
        </p:blipFill>
        <p:spPr>
          <a:xfrm>
            <a:off x="2026445" y="1008058"/>
            <a:ext cx="5594642" cy="4794372"/>
          </a:xfrm>
          <a:prstGeom prst="rect">
            <a:avLst/>
          </a:prstGeom>
        </p:spPr>
      </p:pic>
      <p:sp>
        <p:nvSpPr>
          <p:cNvPr id="2" name="Slide Number Placeholder 1"/>
          <p:cNvSpPr>
            <a:spLocks noGrp="1"/>
          </p:cNvSpPr>
          <p:nvPr>
            <p:ph type="sldNum" sz="quarter" idx="4"/>
          </p:nvPr>
        </p:nvSpPr>
        <p:spPr>
          <a:xfrm>
            <a:off x="8756533" y="6502662"/>
            <a:ext cx="2736415" cy="365125"/>
          </a:xfrm>
        </p:spPr>
        <p:txBody>
          <a:body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
        <p:nvSpPr>
          <p:cNvPr id="13" name="TextBox 12">
            <a:extLst>
              <a:ext uri="{FF2B5EF4-FFF2-40B4-BE49-F238E27FC236}">
                <a16:creationId xmlns:a16="http://schemas.microsoft.com/office/drawing/2014/main" id="{340A6272-417E-FB42-8600-7CA17B89878A}"/>
              </a:ext>
            </a:extLst>
          </p:cNvPr>
          <p:cNvSpPr txBox="1"/>
          <p:nvPr/>
        </p:nvSpPr>
        <p:spPr>
          <a:xfrm>
            <a:off x="80010" y="135602"/>
            <a:ext cx="12001499" cy="584775"/>
          </a:xfrm>
          <a:prstGeom prst="rect">
            <a:avLst/>
          </a:prstGeom>
          <a:noFill/>
        </p:spPr>
        <p:txBody>
          <a:bodyPr wrap="square" rtlCol="0">
            <a:spAutoFit/>
          </a:bodyPr>
          <a:lstStyle/>
          <a:p>
            <a:pPr lvl="0" fontAlgn="auto">
              <a:spcAft>
                <a:spcPts val="0"/>
              </a:spcAft>
              <a:defRPr/>
            </a:pPr>
            <a:r>
              <a:rPr lang="en-US" sz="3200" dirty="0">
                <a:solidFill>
                  <a:schemeClr val="bg1"/>
                </a:solidFill>
                <a:latin typeface="Arial" panose="020B0604020202020204" pitchFamily="34" charset="0"/>
                <a:cs typeface="Arial" panose="020B0604020202020204" pitchFamily="34" charset="0"/>
              </a:rPr>
              <a:t>Key Evaluation Questions</a:t>
            </a:r>
          </a:p>
        </p:txBody>
      </p:sp>
      <p:sp>
        <p:nvSpPr>
          <p:cNvPr id="11" name="Oval 10">
            <a:extLst>
              <a:ext uri="{FF2B5EF4-FFF2-40B4-BE49-F238E27FC236}">
                <a16:creationId xmlns:a16="http://schemas.microsoft.com/office/drawing/2014/main" id="{5F854075-5CE3-450F-BF19-5C6422789701}"/>
              </a:ext>
            </a:extLst>
          </p:cNvPr>
          <p:cNvSpPr/>
          <p:nvPr/>
        </p:nvSpPr>
        <p:spPr>
          <a:xfrm>
            <a:off x="10793991" y="1320127"/>
            <a:ext cx="1023031" cy="102303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0362007-1FCC-47D0-AD23-F903B5E9D170}"/>
              </a:ext>
            </a:extLst>
          </p:cNvPr>
          <p:cNvSpPr txBox="1"/>
          <p:nvPr/>
        </p:nvSpPr>
        <p:spPr>
          <a:xfrm>
            <a:off x="80009" y="5883097"/>
            <a:ext cx="12001499" cy="646331"/>
          </a:xfrm>
          <a:prstGeom prst="rect">
            <a:avLst/>
          </a:prstGeom>
          <a:solidFill>
            <a:schemeClr val="bg1"/>
          </a:solidFill>
          <a:ln w="25400">
            <a:solidFill>
              <a:schemeClr val="accent6">
                <a:lumMod val="75000"/>
              </a:schemeClr>
            </a:solidFill>
          </a:ln>
        </p:spPr>
        <p:txBody>
          <a:bodyPr wrap="square" rtlCol="0">
            <a:spAutoFit/>
          </a:bodyPr>
          <a:lstStyle/>
          <a:p>
            <a:pPr lvl="0" algn="ctr"/>
            <a:r>
              <a:rPr lang="en-US" b="1" u="sng" dirty="0">
                <a:solidFill>
                  <a:schemeClr val="accent6"/>
                </a:solidFill>
              </a:rPr>
              <a:t>Racial Equity: </a:t>
            </a:r>
            <a:r>
              <a:rPr lang="en-US" dirty="0">
                <a:solidFill>
                  <a:schemeClr val="accent6"/>
                </a:solidFill>
              </a:rPr>
              <a:t>Has the new law decreased sales/availability of menthol and other flavored tobacco,</a:t>
            </a:r>
          </a:p>
          <a:p>
            <a:pPr lvl="0" algn="ctr"/>
            <a:r>
              <a:rPr lang="en-US" dirty="0">
                <a:solidFill>
                  <a:schemeClr val="accent6"/>
                </a:solidFill>
              </a:rPr>
              <a:t> decreased tobacco use, and increased rates of tobacco treatment in communities of color?</a:t>
            </a:r>
          </a:p>
        </p:txBody>
      </p:sp>
      <p:pic>
        <p:nvPicPr>
          <p:cNvPr id="25" name="Picture 10" descr="https://encrypted-tbn0.gstatic.com/images?q=tbn:ANd9GcTF31o_cuZglgdQbTOUxBILmnZJP15_C0tgcizpXey9Zcd5brAb&amp;s">
            <a:extLst>
              <a:ext uri="{FF2B5EF4-FFF2-40B4-BE49-F238E27FC236}">
                <a16:creationId xmlns:a16="http://schemas.microsoft.com/office/drawing/2014/main" id="{FBB9C9F8-2ED8-4455-AA98-C5EEAAC0ECC0}"/>
              </a:ext>
            </a:extLst>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0" b="99556" l="0" r="100000">
                        <a14:foregroundMark x1="50222" y1="9778" x2="50222" y2="9778"/>
                        <a14:foregroundMark x1="20000" y1="20889" x2="20000" y2="20889"/>
                        <a14:foregroundMark x1="11111" y1="49778" x2="11111" y2="49778"/>
                        <a14:foregroundMark x1="21778" y1="79111" x2="21778" y2="79111"/>
                        <a14:foregroundMark x1="50222" y1="89778" x2="50222" y2="89778"/>
                        <a14:foregroundMark x1="80000" y1="77333" x2="80000" y2="77333"/>
                        <a14:foregroundMark x1="88000" y1="48889" x2="88000" y2="48889"/>
                        <a14:foregroundMark x1="77333" y1="24000" x2="77333" y2="24000"/>
                      </a14:backgroundRemoval>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953973" y="1481228"/>
            <a:ext cx="634970" cy="634970"/>
          </a:xfrm>
          <a:prstGeom prst="rect">
            <a:avLst/>
          </a:prstGeom>
          <a:noFill/>
          <a:extLst>
            <a:ext uri="{909E8E84-426E-40DD-AFC4-6F175D3DCCD1}">
              <a14:hiddenFill xmlns:a14="http://schemas.microsoft.com/office/drawing/2010/main">
                <a:solidFill>
                  <a:srgbClr val="FFFFFF"/>
                </a:solidFill>
              </a14:hiddenFill>
            </a:ext>
          </a:extLst>
        </p:spPr>
      </p:pic>
      <p:cxnSp>
        <p:nvCxnSpPr>
          <p:cNvPr id="1034" name="Straight Connector 1033">
            <a:extLst>
              <a:ext uri="{FF2B5EF4-FFF2-40B4-BE49-F238E27FC236}">
                <a16:creationId xmlns:a16="http://schemas.microsoft.com/office/drawing/2014/main" id="{0A818448-CA3B-40A0-B652-00E2DE4BA8D7}"/>
              </a:ext>
            </a:extLst>
          </p:cNvPr>
          <p:cNvCxnSpPr/>
          <p:nvPr/>
        </p:nvCxnSpPr>
        <p:spPr>
          <a:xfrm>
            <a:off x="7043783" y="634901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CB696C8-BBCB-40E0-8C13-0F2491922A12}"/>
              </a:ext>
            </a:extLst>
          </p:cNvPr>
          <p:cNvSpPr/>
          <p:nvPr/>
        </p:nvSpPr>
        <p:spPr>
          <a:xfrm>
            <a:off x="11064729" y="4166291"/>
            <a:ext cx="1023031" cy="10230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2" descr="https://cdn0.iconfinder.com/data/icons/airport-area-and-items/67/15-512.png">
            <a:extLst>
              <a:ext uri="{FF2B5EF4-FFF2-40B4-BE49-F238E27FC236}">
                <a16:creationId xmlns:a16="http://schemas.microsoft.com/office/drawing/2014/main" id="{5DEE111F-F340-491B-8269-DE1B2D2FFD4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1268936" y="4365352"/>
            <a:ext cx="640013" cy="64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5DA96EE-3FB8-471D-AE46-7FC7617B5C1D}"/>
              </a:ext>
            </a:extLst>
          </p:cNvPr>
          <p:cNvPicPr>
            <a:picLocks noChangeAspect="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9">
                    <a14:imgEffect>
                      <a14:saturation sat="300000"/>
                    </a14:imgEffect>
                  </a14:imgLayer>
                </a14:imgProps>
              </a:ext>
            </a:extLst>
          </a:blip>
          <a:srcRect b="17032"/>
          <a:stretch/>
        </p:blipFill>
        <p:spPr>
          <a:xfrm>
            <a:off x="3725167" y="2718843"/>
            <a:ext cx="3782971" cy="3138644"/>
          </a:xfrm>
          <a:prstGeom prst="rect">
            <a:avLst/>
          </a:prstGeom>
        </p:spPr>
      </p:pic>
      <p:sp>
        <p:nvSpPr>
          <p:cNvPr id="27" name="Oval 26">
            <a:extLst>
              <a:ext uri="{FF2B5EF4-FFF2-40B4-BE49-F238E27FC236}">
                <a16:creationId xmlns:a16="http://schemas.microsoft.com/office/drawing/2014/main" id="{9C5AECB3-A764-41B7-BE44-EC6FC9927A41}"/>
              </a:ext>
            </a:extLst>
          </p:cNvPr>
          <p:cNvSpPr/>
          <p:nvPr/>
        </p:nvSpPr>
        <p:spPr>
          <a:xfrm>
            <a:off x="11038160" y="2579879"/>
            <a:ext cx="1023031" cy="10230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6" descr="https://static.thenounproject.com/png/1561914-200.png">
            <a:extLst>
              <a:ext uri="{FF2B5EF4-FFF2-40B4-BE49-F238E27FC236}">
                <a16:creationId xmlns:a16="http://schemas.microsoft.com/office/drawing/2014/main" id="{7679AF8D-967E-4C07-B4A2-8147A88329A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997514" y="2496067"/>
            <a:ext cx="1023032" cy="1023032"/>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750A7FD2-8945-4BB0-AC21-C2C40124F025}"/>
              </a:ext>
            </a:extLst>
          </p:cNvPr>
          <p:cNvSpPr/>
          <p:nvPr/>
        </p:nvSpPr>
        <p:spPr>
          <a:xfrm>
            <a:off x="184860" y="1788376"/>
            <a:ext cx="1023031" cy="1023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http://cdn.onlinewebfonts.com/svg/img_146257.png">
            <a:extLst>
              <a:ext uri="{FF2B5EF4-FFF2-40B4-BE49-F238E27FC236}">
                <a16:creationId xmlns:a16="http://schemas.microsoft.com/office/drawing/2014/main" id="{E58B047D-7375-44A4-8CE1-3305798947B5}"/>
              </a:ext>
            </a:extLst>
          </p:cNvPr>
          <p:cNvPicPr>
            <a:picLocks noChangeAspect="1" noChangeArrowheads="1"/>
          </p:cNvPicPr>
          <p:nvPr/>
        </p:nvPicPr>
        <p:blipFill>
          <a:blip r:embed="rId12">
            <a:duotone>
              <a:schemeClr val="accent4">
                <a:shade val="45000"/>
                <a:satMod val="135000"/>
              </a:schemeClr>
              <a:prstClr val="white"/>
            </a:duotone>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16580" y="2043507"/>
            <a:ext cx="559588" cy="51276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653F857-5D24-49F9-8B00-027A94EF5F54}"/>
              </a:ext>
            </a:extLst>
          </p:cNvPr>
          <p:cNvSpPr/>
          <p:nvPr/>
        </p:nvSpPr>
        <p:spPr>
          <a:xfrm>
            <a:off x="433913" y="2593540"/>
            <a:ext cx="3516591" cy="1754326"/>
          </a:xfrm>
          <a:prstGeom prst="rect">
            <a:avLst/>
          </a:prstGeom>
          <a:solidFill>
            <a:schemeClr val="bg1"/>
          </a:solidFill>
          <a:ln w="25400">
            <a:solidFill>
              <a:schemeClr val="accent2"/>
            </a:solidFill>
          </a:ln>
        </p:spPr>
        <p:txBody>
          <a:bodyPr wrap="square">
            <a:spAutoFit/>
          </a:bodyPr>
          <a:lstStyle/>
          <a:p>
            <a:pPr lvl="0" algn="ctr"/>
            <a:r>
              <a:rPr lang="en-US" b="1" u="sng" dirty="0">
                <a:solidFill>
                  <a:schemeClr val="accent2"/>
                </a:solidFill>
              </a:rPr>
              <a:t>Retail Environment: </a:t>
            </a:r>
            <a:r>
              <a:rPr lang="en-US" dirty="0">
                <a:solidFill>
                  <a:schemeClr val="accent2"/>
                </a:solidFill>
              </a:rPr>
              <a:t>Has the new law decreased sales and availability of menthol and other flavored tobacco?                                                  How has it impacted overall tobacco sales?</a:t>
            </a:r>
          </a:p>
        </p:txBody>
      </p:sp>
      <p:sp>
        <p:nvSpPr>
          <p:cNvPr id="19" name="Rectangle 18">
            <a:extLst>
              <a:ext uri="{FF2B5EF4-FFF2-40B4-BE49-F238E27FC236}">
                <a16:creationId xmlns:a16="http://schemas.microsoft.com/office/drawing/2014/main" id="{2382D38A-CA80-42B1-8D7A-68884FA3457E}"/>
              </a:ext>
            </a:extLst>
          </p:cNvPr>
          <p:cNvSpPr/>
          <p:nvPr/>
        </p:nvSpPr>
        <p:spPr>
          <a:xfrm>
            <a:off x="7416143" y="2650267"/>
            <a:ext cx="3750690" cy="1477328"/>
          </a:xfrm>
          <a:prstGeom prst="rect">
            <a:avLst/>
          </a:prstGeom>
          <a:solidFill>
            <a:srgbClr val="FFFFFF"/>
          </a:solidFill>
          <a:ln w="25400">
            <a:solidFill>
              <a:schemeClr val="accent4"/>
            </a:solidFill>
          </a:ln>
        </p:spPr>
        <p:txBody>
          <a:bodyPr wrap="square">
            <a:spAutoFit/>
          </a:bodyPr>
          <a:lstStyle/>
          <a:p>
            <a:pPr marL="114300" indent="-114300" algn="ctr"/>
            <a:r>
              <a:rPr lang="en-US" b="1" u="sng" dirty="0">
                <a:solidFill>
                  <a:schemeClr val="accent4"/>
                </a:solidFill>
              </a:rPr>
              <a:t>Tobacco Use: </a:t>
            </a:r>
          </a:p>
          <a:p>
            <a:pPr marL="114300" indent="-114300" algn="ctr"/>
            <a:r>
              <a:rPr lang="en-US" dirty="0">
                <a:solidFill>
                  <a:schemeClr val="accent4"/>
                </a:solidFill>
              </a:rPr>
              <a:t>Has the new law decreased menthol and other flavored tobacco use among youth and adults? Has it decreased tobacco use overall?</a:t>
            </a:r>
          </a:p>
        </p:txBody>
      </p:sp>
      <p:sp>
        <p:nvSpPr>
          <p:cNvPr id="20" name="Rectangle 19">
            <a:extLst>
              <a:ext uri="{FF2B5EF4-FFF2-40B4-BE49-F238E27FC236}">
                <a16:creationId xmlns:a16="http://schemas.microsoft.com/office/drawing/2014/main" id="{4A99EF44-6BE2-4174-A631-5B2267BB9E7B}"/>
              </a:ext>
            </a:extLst>
          </p:cNvPr>
          <p:cNvSpPr/>
          <p:nvPr/>
        </p:nvSpPr>
        <p:spPr>
          <a:xfrm>
            <a:off x="7416143" y="1403118"/>
            <a:ext cx="3460122" cy="923330"/>
          </a:xfrm>
          <a:prstGeom prst="rect">
            <a:avLst/>
          </a:prstGeom>
          <a:solidFill>
            <a:schemeClr val="bg1"/>
          </a:solidFill>
          <a:ln w="25400">
            <a:solidFill>
              <a:schemeClr val="accent1"/>
            </a:solidFill>
          </a:ln>
        </p:spPr>
        <p:txBody>
          <a:bodyPr wrap="square">
            <a:spAutoFit/>
          </a:bodyPr>
          <a:lstStyle/>
          <a:p>
            <a:pPr lvl="0" algn="ctr"/>
            <a:r>
              <a:rPr lang="en-US" b="1" u="sng" dirty="0">
                <a:solidFill>
                  <a:schemeClr val="accent5">
                    <a:lumMod val="75000"/>
                  </a:schemeClr>
                </a:solidFill>
              </a:rPr>
              <a:t>Awareness/</a:t>
            </a:r>
          </a:p>
          <a:p>
            <a:pPr lvl="0" algn="ctr"/>
            <a:r>
              <a:rPr lang="en-US" b="1" u="sng" dirty="0">
                <a:solidFill>
                  <a:schemeClr val="accent5">
                    <a:lumMod val="75000"/>
                  </a:schemeClr>
                </a:solidFill>
              </a:rPr>
              <a:t>Perceptions: </a:t>
            </a:r>
            <a:r>
              <a:rPr lang="en-US" dirty="0">
                <a:solidFill>
                  <a:schemeClr val="accent5">
                    <a:lumMod val="75000"/>
                  </a:schemeClr>
                </a:solidFill>
              </a:rPr>
              <a:t>Are adults aware of the law? Do they support it?</a:t>
            </a:r>
          </a:p>
        </p:txBody>
      </p:sp>
      <p:sp>
        <p:nvSpPr>
          <p:cNvPr id="24" name="Rectangle 23">
            <a:extLst>
              <a:ext uri="{FF2B5EF4-FFF2-40B4-BE49-F238E27FC236}">
                <a16:creationId xmlns:a16="http://schemas.microsoft.com/office/drawing/2014/main" id="{3B502A77-CF2A-420C-AA28-4AA2F2251DC8}"/>
              </a:ext>
            </a:extLst>
          </p:cNvPr>
          <p:cNvSpPr/>
          <p:nvPr/>
        </p:nvSpPr>
        <p:spPr>
          <a:xfrm>
            <a:off x="7416143" y="4358949"/>
            <a:ext cx="3750690" cy="923330"/>
          </a:xfrm>
          <a:prstGeom prst="rect">
            <a:avLst/>
          </a:prstGeom>
          <a:solidFill>
            <a:schemeClr val="bg1"/>
          </a:solidFill>
          <a:ln w="25400">
            <a:solidFill>
              <a:schemeClr val="bg2">
                <a:lumMod val="50000"/>
              </a:schemeClr>
            </a:solidFill>
          </a:ln>
        </p:spPr>
        <p:txBody>
          <a:bodyPr wrap="square">
            <a:spAutoFit/>
          </a:bodyPr>
          <a:lstStyle/>
          <a:p>
            <a:pPr marL="114300" indent="-114300" algn="ctr"/>
            <a:r>
              <a:rPr lang="en-US" b="1" u="sng" dirty="0">
                <a:solidFill>
                  <a:schemeClr val="tx2"/>
                </a:solidFill>
              </a:rPr>
              <a:t> Cessation:</a:t>
            </a:r>
            <a:r>
              <a:rPr lang="en-US" b="1" dirty="0">
                <a:solidFill>
                  <a:schemeClr val="tx2"/>
                </a:solidFill>
              </a:rPr>
              <a:t> </a:t>
            </a:r>
            <a:r>
              <a:rPr lang="en-US" dirty="0">
                <a:solidFill>
                  <a:schemeClr val="tx2"/>
                </a:solidFill>
              </a:rPr>
              <a:t>Has the new law increased rates of tobacco treatment and use of evidence-based resources?</a:t>
            </a:r>
            <a:endParaRPr lang="en-US" sz="1200" dirty="0">
              <a:solidFill>
                <a:schemeClr val="accent3">
                  <a:lumMod val="75000"/>
                </a:schemeClr>
              </a:solidFill>
            </a:endParaRPr>
          </a:p>
        </p:txBody>
      </p:sp>
    </p:spTree>
    <p:extLst>
      <p:ext uri="{BB962C8B-B14F-4D97-AF65-F5344CB8AC3E}">
        <p14:creationId xmlns:p14="http://schemas.microsoft.com/office/powerpoint/2010/main" val="66281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5" grpId="0" animBg="1"/>
      <p:bldP spid="27" grpId="0" animBg="1"/>
      <p:bldP spid="12" grpId="0" animBg="1"/>
      <p:bldP spid="18" grpId="0" animBg="1"/>
      <p:bldP spid="19" grpId="0" animBg="1"/>
      <p:bldP spid="20"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390EC7-51CA-4B02-8B02-CE2BED06173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8893E22E-8D83-4E50-85DB-1DB2AABDC134}"/>
              </a:ext>
            </a:extLst>
          </p:cNvPr>
          <p:cNvSpPr txBox="1"/>
          <p:nvPr/>
        </p:nvSpPr>
        <p:spPr>
          <a:xfrm>
            <a:off x="450937" y="1164921"/>
            <a:ext cx="11574049" cy="6463308"/>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Short-Term Impact of a Flavored Tobacco Restriction: Changes in Youth Tobacco Use in a Massachusetts Community </a:t>
            </a:r>
            <a:r>
              <a:rPr lang="en-US" sz="1800" dirty="0">
                <a:effectLst/>
                <a:latin typeface="Calibri" panose="020F0502020204030204" pitchFamily="34" charset="0"/>
                <a:ea typeface="Calibri" panose="020F0502020204030204" pitchFamily="34" charset="0"/>
              </a:rPr>
              <a:t>(ft. in FDA scientific review)</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3"/>
              </a:rPr>
              <a:t>https://www.ajpmonline.org/article/S0749-3797(19)30348-4/abstract</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Longer-term impact of the flavored tobacco restriction in two Massachusetts communities: a mixed-methods study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4"/>
              </a:rPr>
              <a:t>https://academic.oup.com/ntr/article-abstract/23/11/1928/6316182?redirectedFrom=fulltext</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The association between neighborhood racial composition and menthol cigarette pricing in Boston, MA</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5"/>
              </a:rPr>
              <a:t>https://www.sciencedirect.com/science/article/abs/pii/S1353829219303004?via%3Dihub</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Single Cigar Price and Availability in Communities With and Without a Cigar Packaging and Pricing Regulation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6"/>
              </a:rPr>
              <a:t>https://www.ncbi.nlm.nih.gov/pmc/articles/PMC6638583/</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Impact of </a:t>
            </a:r>
            <a:r>
              <a:rPr lang="en-US" sz="1800" b="1" dirty="0" err="1">
                <a:effectLst/>
                <a:latin typeface="Calibri" panose="020F0502020204030204" pitchFamily="34" charset="0"/>
                <a:ea typeface="Calibri" panose="020F0502020204030204" pitchFamily="34" charset="0"/>
              </a:rPr>
              <a:t>flavoured</a:t>
            </a:r>
            <a:r>
              <a:rPr lang="en-US" sz="1800" b="1" dirty="0">
                <a:effectLst/>
                <a:latin typeface="Calibri" panose="020F0502020204030204" pitchFamily="34" charset="0"/>
                <a:ea typeface="Calibri" panose="020F0502020204030204" pitchFamily="34" charset="0"/>
              </a:rPr>
              <a:t> tobacco restriction policies on </a:t>
            </a:r>
            <a:r>
              <a:rPr lang="en-US" sz="1800" b="1" dirty="0" err="1">
                <a:effectLst/>
                <a:latin typeface="Calibri" panose="020F0502020204030204" pitchFamily="34" charset="0"/>
                <a:ea typeface="Calibri" panose="020F0502020204030204" pitchFamily="34" charset="0"/>
              </a:rPr>
              <a:t>flavoured</a:t>
            </a:r>
            <a:r>
              <a:rPr lang="en-US" sz="1800" b="1" dirty="0">
                <a:effectLst/>
                <a:latin typeface="Calibri" panose="020F0502020204030204" pitchFamily="34" charset="0"/>
                <a:ea typeface="Calibri" panose="020F0502020204030204" pitchFamily="34" charset="0"/>
              </a:rPr>
              <a:t> product availability in Massachusetts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7"/>
              </a:rPr>
              <a:t>https://tobaccocontrol.bmj.com/content/29/2/175</a:t>
            </a:r>
            <a:r>
              <a:rPr lang="en-US" sz="1800" dirty="0">
                <a:effectLst/>
                <a:latin typeface="Calibri" panose="020F0502020204030204" pitchFamily="34" charset="0"/>
                <a:ea typeface="Calibri" panose="020F0502020204030204" pitchFamily="34" charset="0"/>
              </a:rPr>
              <a:t>    March 2020</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Evaluating tobacco retailer experience and compliance with a </a:t>
            </a:r>
            <a:r>
              <a:rPr lang="en-US" sz="1800" b="1" dirty="0" err="1">
                <a:effectLst/>
                <a:latin typeface="Calibri" panose="020F0502020204030204" pitchFamily="34" charset="0"/>
                <a:ea typeface="Calibri" panose="020F0502020204030204" pitchFamily="34" charset="0"/>
              </a:rPr>
              <a:t>flavoured</a:t>
            </a:r>
            <a:r>
              <a:rPr lang="en-US" sz="1800" b="1" dirty="0">
                <a:effectLst/>
                <a:latin typeface="Calibri" panose="020F0502020204030204" pitchFamily="34" charset="0"/>
                <a:ea typeface="Calibri" panose="020F0502020204030204" pitchFamily="34" charset="0"/>
              </a:rPr>
              <a:t> tobacco product restriction in Boston, Massachusetts: impact on product availability, advertisement and consumer demand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8"/>
              </a:rPr>
              <a:t>https://tobaccocontrol.bmj.com/content/29/e1/e71</a:t>
            </a:r>
            <a:r>
              <a:rPr lang="en-US" sz="1800" dirty="0">
                <a:effectLst/>
                <a:latin typeface="Calibri" panose="020F0502020204030204" pitchFamily="34" charset="0"/>
                <a:ea typeface="Calibri" panose="020F0502020204030204" pitchFamily="34" charset="0"/>
              </a:rPr>
              <a:t>  2019</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CD8804C7-4247-46B0-A24C-64B800DAC884}"/>
              </a:ext>
            </a:extLst>
          </p:cNvPr>
          <p:cNvSpPr txBox="1"/>
          <p:nvPr/>
        </p:nvSpPr>
        <p:spPr>
          <a:xfrm flipH="1">
            <a:off x="910014" y="216166"/>
            <a:ext cx="9749635" cy="707886"/>
          </a:xfrm>
          <a:prstGeom prst="rect">
            <a:avLst/>
          </a:prstGeom>
          <a:noFill/>
        </p:spPr>
        <p:txBody>
          <a:bodyPr wrap="square" rtlCol="0">
            <a:spAutoFit/>
          </a:bodyPr>
          <a:lstStyle/>
          <a:p>
            <a:r>
              <a:rPr lang="en-US" sz="4000" dirty="0">
                <a:solidFill>
                  <a:schemeClr val="bg1"/>
                </a:solidFill>
              </a:rPr>
              <a:t>Evaluating the impact of local and state laws</a:t>
            </a:r>
          </a:p>
        </p:txBody>
      </p:sp>
    </p:spTree>
    <p:extLst>
      <p:ext uri="{BB962C8B-B14F-4D97-AF65-F5344CB8AC3E}">
        <p14:creationId xmlns:p14="http://schemas.microsoft.com/office/powerpoint/2010/main" val="3060271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
        <p:nvSpPr>
          <p:cNvPr id="3" name="TextBox 2"/>
          <p:cNvSpPr txBox="1"/>
          <p:nvPr/>
        </p:nvSpPr>
        <p:spPr>
          <a:xfrm>
            <a:off x="651510" y="233392"/>
            <a:ext cx="9417514"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Vaping Education Support for Adults and Youth</a:t>
            </a:r>
          </a:p>
        </p:txBody>
      </p:sp>
      <p:sp>
        <p:nvSpPr>
          <p:cNvPr id="4" name="TextBox 3"/>
          <p:cNvSpPr txBox="1"/>
          <p:nvPr/>
        </p:nvSpPr>
        <p:spPr>
          <a:xfrm>
            <a:off x="1293383" y="1201320"/>
            <a:ext cx="318067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GetOutRaged.org</a:t>
            </a:r>
          </a:p>
        </p:txBody>
      </p:sp>
      <p:sp>
        <p:nvSpPr>
          <p:cNvPr id="5" name="TextBox 4"/>
          <p:cNvSpPr txBox="1"/>
          <p:nvPr/>
        </p:nvSpPr>
        <p:spPr>
          <a:xfrm>
            <a:off x="6555391" y="1194448"/>
            <a:ext cx="3091039" cy="584775"/>
          </a:xfrm>
          <a:prstGeom prst="rect">
            <a:avLst/>
          </a:prstGeom>
          <a:noFill/>
        </p:spPr>
        <p:txBody>
          <a:bodyPr wrap="none" rtlCol="0">
            <a:spAutoFit/>
          </a:bodyPr>
          <a:lstStyle/>
          <a:p>
            <a:r>
              <a:rPr lang="en-US" sz="3200" b="1" dirty="0"/>
              <a:t>Mass.gov/vaping</a:t>
            </a:r>
          </a:p>
        </p:txBody>
      </p:sp>
      <p:pic>
        <p:nvPicPr>
          <p:cNvPr id="7" name="Picture 6">
            <a:extLst>
              <a:ext uri="{FF2B5EF4-FFF2-40B4-BE49-F238E27FC236}">
                <a16:creationId xmlns:a16="http://schemas.microsoft.com/office/drawing/2014/main" id="{5B6AF3E6-4907-BA0C-FEBB-71AD07A02637}"/>
              </a:ext>
            </a:extLst>
          </p:cNvPr>
          <p:cNvPicPr>
            <a:picLocks noChangeAspect="1"/>
          </p:cNvPicPr>
          <p:nvPr/>
        </p:nvPicPr>
        <p:blipFill>
          <a:blip r:embed="rId3"/>
          <a:stretch>
            <a:fillRect/>
          </a:stretch>
        </p:blipFill>
        <p:spPr>
          <a:xfrm>
            <a:off x="5864717" y="2117633"/>
            <a:ext cx="5999624" cy="3107212"/>
          </a:xfrm>
          <a:prstGeom prst="rect">
            <a:avLst/>
          </a:prstGeom>
        </p:spPr>
      </p:pic>
      <p:pic>
        <p:nvPicPr>
          <p:cNvPr id="8" name="Picture 7">
            <a:extLst>
              <a:ext uri="{FF2B5EF4-FFF2-40B4-BE49-F238E27FC236}">
                <a16:creationId xmlns:a16="http://schemas.microsoft.com/office/drawing/2014/main" id="{E86E1AE9-21C9-0418-5FA0-32451556A903}"/>
              </a:ext>
            </a:extLst>
          </p:cNvPr>
          <p:cNvPicPr>
            <a:picLocks noChangeAspect="1"/>
          </p:cNvPicPr>
          <p:nvPr/>
        </p:nvPicPr>
        <p:blipFill>
          <a:blip r:embed="rId4"/>
          <a:stretch>
            <a:fillRect/>
          </a:stretch>
        </p:blipFill>
        <p:spPr>
          <a:xfrm>
            <a:off x="0" y="2117633"/>
            <a:ext cx="5799957" cy="3015828"/>
          </a:xfrm>
          <a:prstGeom prst="rect">
            <a:avLst/>
          </a:prstGeom>
        </p:spPr>
      </p:pic>
    </p:spTree>
    <p:extLst>
      <p:ext uri="{BB962C8B-B14F-4D97-AF65-F5344CB8AC3E}">
        <p14:creationId xmlns:p14="http://schemas.microsoft.com/office/powerpoint/2010/main" val="168852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1CB419-2A76-E681-FB68-BBE2C57950A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pic>
        <p:nvPicPr>
          <p:cNvPr id="3" name="Picture 2">
            <a:extLst>
              <a:ext uri="{FF2B5EF4-FFF2-40B4-BE49-F238E27FC236}">
                <a16:creationId xmlns:a16="http://schemas.microsoft.com/office/drawing/2014/main" id="{8FDC64C9-C854-D96A-44F4-2D72A2DE115C}"/>
              </a:ext>
            </a:extLst>
          </p:cNvPr>
          <p:cNvPicPr>
            <a:picLocks noChangeAspect="1"/>
          </p:cNvPicPr>
          <p:nvPr/>
        </p:nvPicPr>
        <p:blipFill>
          <a:blip r:embed="rId2"/>
          <a:stretch>
            <a:fillRect/>
          </a:stretch>
        </p:blipFill>
        <p:spPr>
          <a:xfrm>
            <a:off x="1143000" y="1492347"/>
            <a:ext cx="9906000" cy="5035296"/>
          </a:xfrm>
          <a:prstGeom prst="rect">
            <a:avLst/>
          </a:prstGeom>
        </p:spPr>
      </p:pic>
      <p:sp>
        <p:nvSpPr>
          <p:cNvPr id="4" name="TextBox 3">
            <a:extLst>
              <a:ext uri="{FF2B5EF4-FFF2-40B4-BE49-F238E27FC236}">
                <a16:creationId xmlns:a16="http://schemas.microsoft.com/office/drawing/2014/main" id="{7DF8DAEF-5FE9-4C3A-91AF-B36128414BB0}"/>
              </a:ext>
            </a:extLst>
          </p:cNvPr>
          <p:cNvSpPr txBox="1"/>
          <p:nvPr/>
        </p:nvSpPr>
        <p:spPr>
          <a:xfrm>
            <a:off x="638828" y="154992"/>
            <a:ext cx="4345805" cy="769441"/>
          </a:xfrm>
          <a:prstGeom prst="rect">
            <a:avLst/>
          </a:prstGeom>
          <a:noFill/>
        </p:spPr>
        <p:txBody>
          <a:bodyPr wrap="none" rtlCol="0">
            <a:spAutoFit/>
          </a:bodyPr>
          <a:lstStyle/>
          <a:p>
            <a:r>
              <a:rPr lang="en-US" sz="4400" dirty="0">
                <a:solidFill>
                  <a:schemeClr val="bg1"/>
                </a:solidFill>
              </a:rPr>
              <a:t>Mass.gov/quitting</a:t>
            </a:r>
          </a:p>
        </p:txBody>
      </p:sp>
    </p:spTree>
    <p:extLst>
      <p:ext uri="{BB962C8B-B14F-4D97-AF65-F5344CB8AC3E}">
        <p14:creationId xmlns:p14="http://schemas.microsoft.com/office/powerpoint/2010/main" val="171626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7787580" y="1352811"/>
            <a:ext cx="0" cy="421718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graphicFrame>
        <p:nvGraphicFramePr>
          <p:cNvPr id="5" name="Chart 4"/>
          <p:cNvGraphicFramePr>
            <a:graphicFrameLocks/>
          </p:cNvGraphicFramePr>
          <p:nvPr/>
        </p:nvGraphicFramePr>
        <p:xfrm>
          <a:off x="-120316" y="980945"/>
          <a:ext cx="12440653" cy="52765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89348" y="2404997"/>
            <a:ext cx="17786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1996: </a:t>
            </a:r>
            <a:r>
              <a:rPr kumimoji="0" lang="en-US" sz="900" b="0" i="0" u="none" strike="noStrike" kern="1200" cap="none" spc="0" normalizeH="0" baseline="0" noProof="0" dirty="0">
                <a:ln>
                  <a:noFill/>
                </a:ln>
                <a:solidFill>
                  <a:prstClr val="black"/>
                </a:solidFill>
                <a:effectLst/>
                <a:uLnTx/>
                <a:uFillTx/>
                <a:latin typeface="Calibri"/>
                <a:ea typeface="+mn-ea"/>
                <a:cs typeface="+mn-cs"/>
              </a:rPr>
              <a:t>MA Requirement of Nicotine Disclosure; Cigarette Tax Raised to $0.50/Pack; First Cigar Tax Implemented</a:t>
            </a:r>
          </a:p>
        </p:txBody>
      </p:sp>
      <p:sp>
        <p:nvSpPr>
          <p:cNvPr id="8" name="TextBox 7"/>
          <p:cNvSpPr txBox="1"/>
          <p:nvPr/>
        </p:nvSpPr>
        <p:spPr>
          <a:xfrm>
            <a:off x="1425134" y="3903329"/>
            <a:ext cx="12179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1998: </a:t>
            </a:r>
            <a:r>
              <a:rPr kumimoji="0" lang="en-US" sz="900" b="0" i="0" u="none" strike="noStrike" kern="1200" cap="none" spc="0" normalizeH="0" baseline="0" noProof="0" dirty="0">
                <a:ln>
                  <a:noFill/>
                </a:ln>
                <a:solidFill>
                  <a:prstClr val="black"/>
                </a:solidFill>
                <a:effectLst/>
                <a:uLnTx/>
                <a:uFillTx/>
                <a:latin typeface="Calibri"/>
                <a:ea typeface="+mn-ea"/>
                <a:cs typeface="+mn-cs"/>
              </a:rPr>
              <a:t>Attorney Generals from 46 states, including Massachusetts, sign the Master Settlement Agreement with tobacco companies.</a:t>
            </a:r>
          </a:p>
        </p:txBody>
      </p:sp>
      <p:sp>
        <p:nvSpPr>
          <p:cNvPr id="9" name="TextBox 8"/>
          <p:cNvSpPr txBox="1"/>
          <p:nvPr/>
        </p:nvSpPr>
        <p:spPr>
          <a:xfrm>
            <a:off x="5452751" y="4225790"/>
            <a:ext cx="118997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2006: </a:t>
            </a:r>
            <a:r>
              <a:rPr kumimoji="0" lang="en-US" sz="900" b="0" i="0" u="none" strike="noStrike" kern="1200" cap="none" spc="0" normalizeH="0" baseline="0" noProof="0" dirty="0" err="1">
                <a:ln>
                  <a:noFill/>
                </a:ln>
                <a:solidFill>
                  <a:prstClr val="black"/>
                </a:solidFill>
                <a:effectLst/>
                <a:uLnTx/>
                <a:uFillTx/>
                <a:latin typeface="Calibri"/>
                <a:ea typeface="+mn-ea"/>
                <a:cs typeface="+mn-cs"/>
              </a:rPr>
              <a:t>MassHealth</a:t>
            </a:r>
            <a:r>
              <a:rPr kumimoji="0" lang="en-US" sz="900" b="0" i="0" u="none" strike="noStrike" kern="1200" cap="none" spc="0" normalizeH="0" baseline="0" noProof="0" dirty="0">
                <a:ln>
                  <a:noFill/>
                </a:ln>
                <a:solidFill>
                  <a:prstClr val="black"/>
                </a:solidFill>
                <a:effectLst/>
                <a:uLnTx/>
                <a:uFillTx/>
                <a:latin typeface="Calibri"/>
                <a:ea typeface="+mn-ea"/>
                <a:cs typeface="+mn-cs"/>
              </a:rPr>
              <a:t> provides comprehensive coverage for cessation</a:t>
            </a:r>
          </a:p>
        </p:txBody>
      </p:sp>
      <p:sp>
        <p:nvSpPr>
          <p:cNvPr id="10" name="TextBox 9"/>
          <p:cNvSpPr txBox="1"/>
          <p:nvPr/>
        </p:nvSpPr>
        <p:spPr>
          <a:xfrm>
            <a:off x="7263312" y="4397701"/>
            <a:ext cx="13027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2010: </a:t>
            </a:r>
            <a:r>
              <a:rPr kumimoji="0" lang="en-US" sz="900" b="0" i="0" u="none" strike="noStrike" kern="1200" cap="none" spc="0" normalizeH="0" baseline="0" noProof="0" dirty="0">
                <a:ln>
                  <a:noFill/>
                </a:ln>
                <a:solidFill>
                  <a:prstClr val="black"/>
                </a:solidFill>
                <a:effectLst/>
                <a:uLnTx/>
                <a:uFillTx/>
                <a:latin typeface="Calibri"/>
                <a:ea typeface="+mn-ea"/>
                <a:cs typeface="+mn-cs"/>
              </a:rPr>
              <a:t>MA receives FDA grant to conduct inspections in stores for underage sales</a:t>
            </a:r>
          </a:p>
        </p:txBody>
      </p:sp>
      <p:sp>
        <p:nvSpPr>
          <p:cNvPr id="11" name="TextBox 10"/>
          <p:cNvSpPr txBox="1"/>
          <p:nvPr/>
        </p:nvSpPr>
        <p:spPr>
          <a:xfrm>
            <a:off x="8575131" y="4503493"/>
            <a:ext cx="1440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2013: </a:t>
            </a:r>
            <a:r>
              <a:rPr kumimoji="0" lang="en-US" sz="900" b="0" i="0" u="none" strike="noStrike" kern="1200" cap="none" spc="0" normalizeH="0" baseline="0" noProof="0" dirty="0">
                <a:ln>
                  <a:noFill/>
                </a:ln>
                <a:solidFill>
                  <a:prstClr val="black"/>
                </a:solidFill>
                <a:effectLst/>
                <a:uLnTx/>
                <a:uFillTx/>
                <a:latin typeface="Calibri"/>
                <a:ea typeface="+mn-ea"/>
                <a:cs typeface="+mn-cs"/>
              </a:rPr>
              <a:t>MA Cigarette tax raised to $3.51/Pack</a:t>
            </a:r>
          </a:p>
        </p:txBody>
      </p:sp>
      <p:sp>
        <p:nvSpPr>
          <p:cNvPr id="12" name="Rectangle 11"/>
          <p:cNvSpPr/>
          <p:nvPr/>
        </p:nvSpPr>
        <p:spPr>
          <a:xfrm>
            <a:off x="10666999" y="3168213"/>
            <a:ext cx="1200730" cy="707886"/>
          </a:xfrm>
          <a:prstGeom prst="rect">
            <a:avLst/>
          </a:prstGeom>
          <a:ln w="3175">
            <a:solidFill>
              <a:schemeClr val="accent2"/>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2018: </a:t>
            </a:r>
            <a:r>
              <a:rPr kumimoji="0" lang="en-US" sz="800" b="0" i="0" u="none" strike="noStrike" kern="1200" cap="none" spc="0" normalizeH="0" baseline="0" noProof="0" dirty="0">
                <a:ln>
                  <a:noFill/>
                </a:ln>
                <a:solidFill>
                  <a:prstClr val="black"/>
                </a:solidFill>
                <a:effectLst/>
                <a:uLnTx/>
                <a:uFillTx/>
                <a:latin typeface="Calibri"/>
                <a:ea typeface="+mn-ea"/>
                <a:cs typeface="+mn-cs"/>
              </a:rPr>
              <a:t>MA state law raises the MLSA of tobacco to 21; Also bans the sale of tobacco in pharmacies</a:t>
            </a:r>
          </a:p>
        </p:txBody>
      </p:sp>
      <p:sp>
        <p:nvSpPr>
          <p:cNvPr id="13" name="TextBox 12"/>
          <p:cNvSpPr txBox="1"/>
          <p:nvPr/>
        </p:nvSpPr>
        <p:spPr>
          <a:xfrm>
            <a:off x="11059920" y="4397701"/>
            <a:ext cx="946024" cy="1077218"/>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2020: </a:t>
            </a:r>
            <a:r>
              <a:rPr kumimoji="0" lang="en-US" sz="800" b="0" i="0" u="none" strike="noStrike" kern="1200" cap="none" spc="0" normalizeH="0" baseline="0" noProof="0" dirty="0">
                <a:ln>
                  <a:noFill/>
                </a:ln>
                <a:solidFill>
                  <a:prstClr val="black"/>
                </a:solidFill>
                <a:effectLst/>
                <a:uLnTx/>
                <a:uFillTx/>
                <a:latin typeface="Calibri"/>
                <a:ea typeface="+mn-ea"/>
                <a:cs typeface="+mn-cs"/>
              </a:rPr>
              <a:t>MA state law restricts the sale of all flavored products. Menthol cigarettes no longer to be sold, starting June 2020</a:t>
            </a:r>
          </a:p>
        </p:txBody>
      </p:sp>
      <p:sp>
        <p:nvSpPr>
          <p:cNvPr id="15" name="TextBox 1"/>
          <p:cNvSpPr txBox="1"/>
          <p:nvPr/>
        </p:nvSpPr>
        <p:spPr>
          <a:xfrm>
            <a:off x="7866100" y="5130812"/>
            <a:ext cx="1653436" cy="6381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mn-ea"/>
                <a:cs typeface="+mn-cs"/>
              </a:rPr>
              <a:t>Break in trend: BRFSS survey methodology changed in 2011</a:t>
            </a:r>
          </a:p>
        </p:txBody>
      </p:sp>
      <p:sp>
        <p:nvSpPr>
          <p:cNvPr id="18" name="TextBox 17"/>
          <p:cNvSpPr txBox="1"/>
          <p:nvPr/>
        </p:nvSpPr>
        <p:spPr>
          <a:xfrm>
            <a:off x="80010" y="6100193"/>
            <a:ext cx="96493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a:ea typeface="+mn-ea"/>
                <a:cs typeface="+mn-cs"/>
              </a:rPr>
              <a:t>Note: </a:t>
            </a:r>
            <a:r>
              <a:rPr kumimoji="0" lang="en-US" sz="900" b="0" i="0" u="none" strike="noStrike" kern="1200" cap="none" spc="0" normalizeH="0" baseline="0" noProof="0" dirty="0">
                <a:ln>
                  <a:noFill/>
                </a:ln>
                <a:solidFill>
                  <a:prstClr val="black"/>
                </a:solidFill>
                <a:effectLst/>
                <a:uLnTx/>
                <a:uFillTx/>
                <a:latin typeface="Calibri"/>
                <a:ea typeface="+mn-ea"/>
                <a:cs typeface="+mn-cs"/>
              </a:rPr>
              <a:t>From 1999-2015 high school tobacco use includes current (past-30-day) use of any cigarettes, cigars, smokeless. From 2015-2019, the definition was expanded to include e-cigarettes.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a:ea typeface="+mn-ea"/>
                <a:cs typeface="+mn-cs"/>
              </a:rPr>
              <a:t>Data Sources: </a:t>
            </a:r>
            <a:r>
              <a:rPr kumimoji="0" lang="en-US" sz="900" b="0" i="0" u="none" strike="noStrike" kern="1200" cap="none" spc="0" normalizeH="0" baseline="0" noProof="0" dirty="0">
                <a:ln>
                  <a:noFill/>
                </a:ln>
                <a:solidFill>
                  <a:prstClr val="black"/>
                </a:solidFill>
                <a:effectLst/>
                <a:uLnTx/>
                <a:uFillTx/>
                <a:latin typeface="Calibri"/>
                <a:ea typeface="+mn-ea"/>
                <a:cs typeface="+mn-cs"/>
              </a:rPr>
              <a:t>Adult smoking: Behavioral Risk Factor Surveillance System; Youth Tobacco Use 1997-2017: MYRBS; 2019: HS MYHS</a:t>
            </a:r>
          </a:p>
        </p:txBody>
      </p:sp>
      <p:sp>
        <p:nvSpPr>
          <p:cNvPr id="17" name="TextBox 16">
            <a:extLst>
              <a:ext uri="{FF2B5EF4-FFF2-40B4-BE49-F238E27FC236}">
                <a16:creationId xmlns:a16="http://schemas.microsoft.com/office/drawing/2014/main" id="{340A6272-417E-FB42-8600-7CA17B89878A}"/>
              </a:ext>
            </a:extLst>
          </p:cNvPr>
          <p:cNvSpPr txBox="1"/>
          <p:nvPr/>
        </p:nvSpPr>
        <p:spPr>
          <a:xfrm>
            <a:off x="80010" y="40594"/>
            <a:ext cx="120014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Arial" panose="020B0604020202020204" pitchFamily="34" charset="0"/>
                <a:cs typeface="Arial" panose="020B0604020202020204" pitchFamily="34" charset="0"/>
              </a:rPr>
              <a:t>The changing tobacco landscape</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E8A4E746-6749-4447-894E-4D3AAC6DB1BF}"/>
              </a:ext>
            </a:extLst>
          </p:cNvPr>
          <p:cNvSpPr txBox="1"/>
          <p:nvPr/>
        </p:nvSpPr>
        <p:spPr>
          <a:xfrm>
            <a:off x="6073339" y="1994192"/>
            <a:ext cx="118997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2007: </a:t>
            </a:r>
            <a:r>
              <a:rPr kumimoji="0" lang="en-US" sz="900" b="0" i="0" u="none" strike="noStrike" kern="1200" cap="none" spc="0" normalizeH="0" baseline="0" noProof="0" dirty="0">
                <a:ln>
                  <a:noFill/>
                </a:ln>
                <a:solidFill>
                  <a:prstClr val="black"/>
                </a:solidFill>
                <a:effectLst/>
                <a:uLnTx/>
                <a:uFillTx/>
                <a:latin typeface="Calibri"/>
                <a:ea typeface="+mn-ea"/>
                <a:cs typeface="+mn-cs"/>
              </a:rPr>
              <a:t>E-cigarettes first introduced to US market</a:t>
            </a:r>
          </a:p>
        </p:txBody>
      </p:sp>
      <p:sp>
        <p:nvSpPr>
          <p:cNvPr id="20" name="TextBox 19">
            <a:extLst>
              <a:ext uri="{FF2B5EF4-FFF2-40B4-BE49-F238E27FC236}">
                <a16:creationId xmlns:a16="http://schemas.microsoft.com/office/drawing/2014/main" id="{40A1F31D-C60D-4B09-ACDF-EBCBC9A3D8AC}"/>
              </a:ext>
            </a:extLst>
          </p:cNvPr>
          <p:cNvSpPr txBox="1"/>
          <p:nvPr/>
        </p:nvSpPr>
        <p:spPr>
          <a:xfrm>
            <a:off x="10323072" y="1824649"/>
            <a:ext cx="1082863"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2017: </a:t>
            </a:r>
            <a:r>
              <a:rPr kumimoji="0" lang="en-US" sz="900" b="0" i="0" u="none" strike="noStrike" kern="1200" cap="none" spc="0" normalizeH="0" baseline="0" noProof="0" dirty="0">
                <a:ln>
                  <a:noFill/>
                </a:ln>
                <a:solidFill>
                  <a:prstClr val="black"/>
                </a:solidFill>
                <a:effectLst/>
                <a:uLnTx/>
                <a:uFillTx/>
                <a:latin typeface="Calibri"/>
                <a:ea typeface="+mn-ea"/>
                <a:cs typeface="+mn-cs"/>
              </a:rPr>
              <a:t>JUUL becomes most popular e-cigarette on the market</a:t>
            </a:r>
          </a:p>
        </p:txBody>
      </p:sp>
    </p:spTree>
    <p:extLst>
      <p:ext uri="{BB962C8B-B14F-4D97-AF65-F5344CB8AC3E}">
        <p14:creationId xmlns:p14="http://schemas.microsoft.com/office/powerpoint/2010/main" val="155784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20</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61897" y="177643"/>
            <a:ext cx="8841595" cy="677108"/>
          </a:xfrm>
          <a:prstGeom prst="rect">
            <a:avLst/>
          </a:prstGeom>
          <a:noFill/>
        </p:spPr>
        <p:txBody>
          <a:bodyPr wrap="square" rtlCol="0">
            <a:spAutoFit/>
          </a:bodyPr>
          <a:lstStyle/>
          <a:p>
            <a:pPr lvl="0" fontAlgn="auto">
              <a:spcAft>
                <a:spcPts val="0"/>
              </a:spcAft>
              <a:defRPr/>
            </a:pPr>
            <a:r>
              <a:rPr lang="en-US" sz="3800" b="1" dirty="0">
                <a:solidFill>
                  <a:schemeClr val="bg1"/>
                </a:solidFill>
                <a:latin typeface="Arial" panose="020B0604020202020204" pitchFamily="34" charset="0"/>
                <a:cs typeface="Arial" panose="020B0604020202020204" pitchFamily="34" charset="0"/>
              </a:rPr>
              <a:t>Cessation Support</a:t>
            </a:r>
          </a:p>
        </p:txBody>
      </p:sp>
      <p:sp>
        <p:nvSpPr>
          <p:cNvPr id="6" name="Rectangle 5"/>
          <p:cNvSpPr/>
          <p:nvPr/>
        </p:nvSpPr>
        <p:spPr>
          <a:xfrm>
            <a:off x="655094" y="1442829"/>
            <a:ext cx="10699844" cy="4339650"/>
          </a:xfrm>
          <a:prstGeom prst="rect">
            <a:avLst/>
          </a:prstGeom>
        </p:spPr>
        <p:txBody>
          <a:bodyPr wrap="square">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Massachusetts Quitline at 1-800-QUIT-NOW  </a:t>
            </a:r>
            <a:r>
              <a:rPr lang="en-US" sz="2000" i="1" dirty="0">
                <a:latin typeface="Arial" panose="020B0604020202020204" pitchFamily="34" charset="0"/>
                <a:cs typeface="Arial" panose="020B0604020202020204" pitchFamily="34" charset="0"/>
              </a:rPr>
              <a:t>(1-800-784-8669) </a:t>
            </a:r>
          </a:p>
          <a:p>
            <a:pPr marL="800100" lvl="1" indent="-342900">
              <a:buFont typeface="Arial" panose="020B0604020202020204" pitchFamily="34" charset="0"/>
              <a:buChar char="•"/>
            </a:pPr>
            <a:r>
              <a:rPr lang="en-US" sz="2000" i="1" dirty="0">
                <a:latin typeface="Arial" panose="020B0604020202020204" pitchFamily="34" charset="0"/>
                <a:cs typeface="Arial" panose="020B0604020202020204" pitchFamily="34" charset="0"/>
              </a:rPr>
              <a:t>provides counseling and 8 weeks of NRT</a:t>
            </a:r>
          </a:p>
          <a:p>
            <a:pPr marL="800100" lvl="1" indent="-342900">
              <a:buFont typeface="Arial" panose="020B0604020202020204" pitchFamily="34" charset="0"/>
              <a:buChar char="•"/>
            </a:pPr>
            <a:r>
              <a:rPr lang="en-US" sz="2000" i="1" dirty="0">
                <a:latin typeface="Arial" panose="020B0604020202020204" pitchFamily="34" charset="0"/>
                <a:cs typeface="Arial" panose="020B0604020202020204" pitchFamily="34" charset="0"/>
              </a:rPr>
              <a:t>Currently has an incentive program for users of menthol tobacco</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This is Quitting </a:t>
            </a:r>
            <a:r>
              <a:rPr lang="en-US" sz="2000" dirty="0">
                <a:latin typeface="Arial" panose="020B0604020202020204" pitchFamily="34" charset="0"/>
                <a:cs typeface="Arial" panose="020B0604020202020204" pitchFamily="34" charset="0"/>
              </a:rPr>
              <a:t>powered by </a:t>
            </a:r>
            <a:r>
              <a:rPr lang="en-US" sz="2000" b="1" dirty="0">
                <a:latin typeface="Arial" panose="020B0604020202020204" pitchFamily="34" charset="0"/>
                <a:cs typeface="Arial" panose="020B0604020202020204" pitchFamily="34" charset="0"/>
              </a:rPr>
              <a:t>truth®</a:t>
            </a:r>
            <a:r>
              <a:rPr lang="en-US" sz="2000" dirty="0">
                <a:latin typeface="Arial" panose="020B0604020202020204" pitchFamily="34" charset="0"/>
                <a:cs typeface="Arial" panose="020B0604020202020204" pitchFamily="34" charset="0"/>
              </a:rPr>
              <a:t> is a free and confidential texting program for young people who vape. Young people can text “</a:t>
            </a:r>
            <a:r>
              <a:rPr lang="en-US" sz="2000" dirty="0" err="1">
                <a:latin typeface="Arial" panose="020B0604020202020204" pitchFamily="34" charset="0"/>
                <a:cs typeface="Arial" panose="020B0604020202020204" pitchFamily="34" charset="0"/>
              </a:rPr>
              <a:t>VapeFreeMass</a:t>
            </a:r>
            <a:r>
              <a:rPr lang="en-US" sz="2000" dirty="0">
                <a:latin typeface="Arial" panose="020B0604020202020204" pitchFamily="34" charset="0"/>
                <a:cs typeface="Arial" panose="020B0604020202020204" pitchFamily="34" charset="0"/>
              </a:rPr>
              <a:t>” to 88709.</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My Life, My Quit™</a:t>
            </a:r>
            <a:r>
              <a:rPr lang="en-US" sz="2000" dirty="0">
                <a:latin typeface="Arial" panose="020B0604020202020204" pitchFamily="34" charset="0"/>
                <a:cs typeface="Arial" panose="020B0604020202020204" pitchFamily="34" charset="0"/>
              </a:rPr>
              <a:t> has youth coach specialists trained to help young people by phone or text. Young people can call or text "Start My Quit" to 855-891-9989 for free and confidential help or visit </a:t>
            </a:r>
            <a:r>
              <a:rPr lang="en-US" sz="2000" b="1" dirty="0">
                <a:latin typeface="Arial" panose="020B0604020202020204" pitchFamily="34" charset="0"/>
                <a:cs typeface="Arial" panose="020B0604020202020204" pitchFamily="34" charset="0"/>
                <a:hlinkClick r:id="rId3"/>
              </a:rPr>
              <a:t>mylifemyquit.com</a:t>
            </a:r>
            <a:r>
              <a:rPr lang="en-US" sz="2000" dirty="0">
                <a:latin typeface="Arial" panose="020B0604020202020204" pitchFamily="34" charset="0"/>
                <a:cs typeface="Arial" panose="020B0604020202020204" pitchFamily="34" charset="0"/>
              </a:rPr>
              <a:t> to sign up online.</a:t>
            </a:r>
          </a:p>
          <a:p>
            <a:endParaRPr lang="en-US" dirty="0"/>
          </a:p>
          <a:p>
            <a:endParaRPr lang="en-US" b="1" dirty="0"/>
          </a:p>
        </p:txBody>
      </p:sp>
    </p:spTree>
    <p:extLst>
      <p:ext uri="{BB962C8B-B14F-4D97-AF65-F5344CB8AC3E}">
        <p14:creationId xmlns:p14="http://schemas.microsoft.com/office/powerpoint/2010/main" val="407173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21</a:t>
            </a:fld>
            <a:endParaRPr lang="en-US" dirty="0">
              <a:solidFill>
                <a:srgbClr val="464646">
                  <a:lumMod val="40000"/>
                  <a:lumOff val="60000"/>
                </a:srgbClr>
              </a:solidFill>
            </a:endParaRPr>
          </a:p>
        </p:txBody>
      </p:sp>
      <p:sp>
        <p:nvSpPr>
          <p:cNvPr id="3" name="TextBox 2"/>
          <p:cNvSpPr txBox="1"/>
          <p:nvPr/>
        </p:nvSpPr>
        <p:spPr>
          <a:xfrm>
            <a:off x="426720" y="2151727"/>
            <a:ext cx="11338560" cy="2554545"/>
          </a:xfrm>
          <a:prstGeom prst="rect">
            <a:avLst/>
          </a:prstGeom>
          <a:noFill/>
        </p:spPr>
        <p:txBody>
          <a:bodyPr wrap="square" rtlCol="0">
            <a:spAutoFit/>
          </a:bodyPr>
          <a:lstStyle/>
          <a:p>
            <a:endParaRPr lang="en-US" sz="3200" dirty="0"/>
          </a:p>
          <a:p>
            <a:r>
              <a:rPr lang="en-US" sz="3200" dirty="0"/>
              <a:t>Patti Henley, </a:t>
            </a:r>
          </a:p>
          <a:p>
            <a:r>
              <a:rPr lang="en-US" sz="3200" dirty="0"/>
              <a:t>Director, Massachusetts Tobacco Cessation and Prevention Program </a:t>
            </a:r>
          </a:p>
          <a:p>
            <a:r>
              <a:rPr lang="en-US" sz="3200" dirty="0">
                <a:hlinkClick r:id="rId3"/>
              </a:rPr>
              <a:t>Patricia.henley@mass.gov</a:t>
            </a:r>
            <a:r>
              <a:rPr lang="en-US" sz="3200" dirty="0"/>
              <a:t>  </a:t>
            </a:r>
          </a:p>
          <a:p>
            <a:r>
              <a:rPr lang="en-US" sz="3200" dirty="0"/>
              <a:t>P: 857-243-0871</a:t>
            </a:r>
          </a:p>
        </p:txBody>
      </p:sp>
      <p:sp>
        <p:nvSpPr>
          <p:cNvPr id="4" name="TextBox 3"/>
          <p:cNvSpPr txBox="1"/>
          <p:nvPr/>
        </p:nvSpPr>
        <p:spPr>
          <a:xfrm>
            <a:off x="948690" y="137160"/>
            <a:ext cx="3770391" cy="923330"/>
          </a:xfrm>
          <a:prstGeom prst="rect">
            <a:avLst/>
          </a:prstGeom>
          <a:noFill/>
        </p:spPr>
        <p:txBody>
          <a:bodyPr wrap="none" rtlCol="0">
            <a:spAutoFit/>
          </a:bodyPr>
          <a:lstStyle/>
          <a:p>
            <a:r>
              <a:rPr lang="en-US" sz="3600" b="1" dirty="0">
                <a:solidFill>
                  <a:schemeClr val="bg1"/>
                </a:solidFill>
              </a:rPr>
              <a:t>Questions contact:</a:t>
            </a:r>
          </a:p>
          <a:p>
            <a:endParaRPr lang="en-US" dirty="0"/>
          </a:p>
        </p:txBody>
      </p:sp>
    </p:spTree>
    <p:extLst>
      <p:ext uri="{BB962C8B-B14F-4D97-AF65-F5344CB8AC3E}">
        <p14:creationId xmlns:p14="http://schemas.microsoft.com/office/powerpoint/2010/main" val="177938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0" cy="0"/>
          </a:xfrm>
        </p:spPr>
        <p:txBody>
          <a:bodyPr/>
          <a:lstStyle/>
          <a:p>
            <a:r>
              <a:rPr lang="en-US" b="1" dirty="0">
                <a:solidFill>
                  <a:schemeClr val="bg1"/>
                </a:solidFill>
              </a:rPr>
              <a:t>        </a:t>
            </a:r>
          </a:p>
        </p:txBody>
      </p:sp>
      <p:pic>
        <p:nvPicPr>
          <p:cNvPr id="4" name="Picture 3"/>
          <p:cNvPicPr>
            <a:picLocks noChangeAspect="1"/>
          </p:cNvPicPr>
          <p:nvPr/>
        </p:nvPicPr>
        <p:blipFill>
          <a:blip r:embed="rId3"/>
          <a:stretch>
            <a:fillRect/>
          </a:stretch>
        </p:blipFill>
        <p:spPr>
          <a:xfrm>
            <a:off x="1729635" y="1014608"/>
            <a:ext cx="8689639" cy="5408489"/>
          </a:xfrm>
          <a:prstGeom prst="rect">
            <a:avLst/>
          </a:prstGeom>
        </p:spPr>
      </p:pic>
      <p:sp>
        <p:nvSpPr>
          <p:cNvPr id="5" name="TextBox 4">
            <a:extLst>
              <a:ext uri="{FF2B5EF4-FFF2-40B4-BE49-F238E27FC236}">
                <a16:creationId xmlns:a16="http://schemas.microsoft.com/office/drawing/2014/main" id="{90110F16-6AB7-4735-BF90-B6EEEC15BDC0}"/>
              </a:ext>
            </a:extLst>
          </p:cNvPr>
          <p:cNvSpPr txBox="1"/>
          <p:nvPr/>
        </p:nvSpPr>
        <p:spPr>
          <a:xfrm>
            <a:off x="1127343" y="141372"/>
            <a:ext cx="8794395" cy="769441"/>
          </a:xfrm>
          <a:prstGeom prst="rect">
            <a:avLst/>
          </a:prstGeom>
          <a:noFill/>
        </p:spPr>
        <p:txBody>
          <a:bodyPr wrap="none" rtlCol="0">
            <a:spAutoFit/>
          </a:bodyPr>
          <a:lstStyle/>
          <a:p>
            <a:r>
              <a:rPr lang="en-US" sz="4400" b="1" dirty="0">
                <a:solidFill>
                  <a:schemeClr val="bg1"/>
                </a:solidFill>
              </a:rPr>
              <a:t>In 2018 - 236 Municipalities with T21</a:t>
            </a:r>
            <a:endParaRPr lang="en-US" sz="4400" dirty="0"/>
          </a:p>
        </p:txBody>
      </p:sp>
    </p:spTree>
    <p:extLst>
      <p:ext uri="{BB962C8B-B14F-4D97-AF65-F5344CB8AC3E}">
        <p14:creationId xmlns:p14="http://schemas.microsoft.com/office/powerpoint/2010/main" val="183120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0" cy="0"/>
          </a:xfrm>
        </p:spPr>
        <p:txBody>
          <a:bodyPr anchor="b"/>
          <a:lstStyle/>
          <a:p>
            <a:endParaRPr lang="en-US" sz="4000" b="1" dirty="0">
              <a:solidFill>
                <a:schemeClr val="bg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25035663"/>
              </p:ext>
            </p:extLst>
          </p:nvPr>
        </p:nvGraphicFramePr>
        <p:xfrm>
          <a:off x="1866378" y="106587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54BAC5B-69D3-4AAD-A6D3-26F8204F95EC}"/>
              </a:ext>
            </a:extLst>
          </p:cNvPr>
          <p:cNvSpPr txBox="1"/>
          <p:nvPr/>
        </p:nvSpPr>
        <p:spPr>
          <a:xfrm>
            <a:off x="3908121" y="517952"/>
            <a:ext cx="45719"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EC2C3E21-A53B-4BE8-8FBE-2315C609FF56}"/>
              </a:ext>
            </a:extLst>
          </p:cNvPr>
          <p:cNvSpPr txBox="1"/>
          <p:nvPr/>
        </p:nvSpPr>
        <p:spPr>
          <a:xfrm>
            <a:off x="187890" y="199818"/>
            <a:ext cx="6764055" cy="1446550"/>
          </a:xfrm>
          <a:prstGeom prst="rect">
            <a:avLst/>
          </a:prstGeom>
          <a:noFill/>
        </p:spPr>
        <p:txBody>
          <a:bodyPr wrap="square" rtlCol="0">
            <a:spAutoFit/>
          </a:bodyPr>
          <a:lstStyle/>
          <a:p>
            <a:r>
              <a:rPr lang="en-US" sz="4400" dirty="0">
                <a:solidFill>
                  <a:schemeClr val="bg1"/>
                </a:solidFill>
              </a:rPr>
              <a:t>Tobacco Omnibus Bill 2018 2018</a:t>
            </a:r>
            <a:endParaRPr lang="en-US" sz="4400" dirty="0"/>
          </a:p>
        </p:txBody>
      </p:sp>
    </p:spTree>
    <p:extLst>
      <p:ext uri="{BB962C8B-B14F-4D97-AF65-F5344CB8AC3E}">
        <p14:creationId xmlns:p14="http://schemas.microsoft.com/office/powerpoint/2010/main" val="32644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13084" y="4916170"/>
            <a:ext cx="6272579" cy="131388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900" b="0" i="0" u="none" strike="noStrike" kern="1200" cap="none" spc="0" normalizeH="0" baseline="0" noProof="0" smtClean="0">
                <a:ln>
                  <a:noFill/>
                </a:ln>
                <a:solidFill>
                  <a:srgbClr val="464646">
                    <a:lumMod val="40000"/>
                    <a:lumOff val="60000"/>
                  </a:srgb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464646">
                  <a:lumMod val="40000"/>
                  <a:lumOff val="60000"/>
                </a:srgbClr>
              </a:solidFill>
              <a:effectLst/>
              <a:uLnTx/>
              <a:uFillTx/>
              <a:latin typeface="Tahoma"/>
              <a:ea typeface="+mn-ea"/>
              <a:cs typeface="+mn-cs"/>
            </a:endParaRPr>
          </a:p>
        </p:txBody>
      </p:sp>
      <p:sp>
        <p:nvSpPr>
          <p:cNvPr id="3" name="Footer Placeholder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64646">
                    <a:lumMod val="40000"/>
                    <a:lumOff val="60000"/>
                  </a:srgbClr>
                </a:solidFill>
                <a:effectLst/>
                <a:uLnTx/>
                <a:uFillTx/>
                <a:latin typeface="Tahoma"/>
                <a:ea typeface="+mn-ea"/>
                <a:cs typeface="+mn-cs"/>
              </a:rPr>
              <a:t>Massachusetts Department of Public Health       mass.gov/</a:t>
            </a:r>
            <a:r>
              <a:rPr kumimoji="0" lang="en-US" sz="750" b="0" i="0" u="none" strike="noStrike" kern="1200" cap="none" spc="0" normalizeH="0" baseline="0" noProof="0" dirty="0" err="1">
                <a:ln>
                  <a:noFill/>
                </a:ln>
                <a:solidFill>
                  <a:srgbClr val="464646">
                    <a:lumMod val="40000"/>
                    <a:lumOff val="60000"/>
                  </a:srgbClr>
                </a:solidFill>
                <a:effectLst/>
                <a:uLnTx/>
                <a:uFillTx/>
                <a:latin typeface="Tahoma"/>
                <a:ea typeface="+mn-ea"/>
                <a:cs typeface="+mn-cs"/>
              </a:rPr>
              <a:t>dph</a:t>
            </a:r>
            <a:endParaRPr kumimoji="0" lang="en-US" sz="750" b="0" i="0" u="none" strike="noStrike" kern="1200" cap="none" spc="0" normalizeH="0" baseline="0" noProof="0" dirty="0">
              <a:ln>
                <a:noFill/>
              </a:ln>
              <a:solidFill>
                <a:srgbClr val="464646">
                  <a:lumMod val="40000"/>
                  <a:lumOff val="60000"/>
                </a:srgbClr>
              </a:solidFill>
              <a:effectLst/>
              <a:uLnTx/>
              <a:uFillTx/>
              <a:latin typeface="Tahoma"/>
              <a:ea typeface="+mn-ea"/>
              <a:cs typeface="+mn-cs"/>
            </a:endParaRPr>
          </a:p>
        </p:txBody>
      </p:sp>
      <p:sp>
        <p:nvSpPr>
          <p:cNvPr id="5" name="Title 1"/>
          <p:cNvSpPr txBox="1">
            <a:spLocks/>
          </p:cNvSpPr>
          <p:nvPr/>
        </p:nvSpPr>
        <p:spPr>
          <a:xfrm>
            <a:off x="0" y="236340"/>
            <a:ext cx="12192000" cy="7856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rPr>
              <a:t>Origin of Flavored Tobacco Restrictions in Massachusetts</a:t>
            </a:r>
          </a:p>
        </p:txBody>
      </p:sp>
      <p:sp>
        <p:nvSpPr>
          <p:cNvPr id="6" name="TextBox 5"/>
          <p:cNvSpPr txBox="1"/>
          <p:nvPr/>
        </p:nvSpPr>
        <p:spPr>
          <a:xfrm>
            <a:off x="5727971" y="4916170"/>
            <a:ext cx="6272579" cy="11731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a:ea typeface="+mn-ea"/>
                <a:cs typeface="Arial" panose="020B0604020202020204" pitchFamily="34" charset="0"/>
              </a:rPr>
              <a:t>By June 2019, </a:t>
            </a:r>
            <a:r>
              <a:rPr kumimoji="0" lang="en-US" sz="2000" b="1" i="0" u="none" strike="noStrike" kern="1200" cap="none" spc="0" normalizeH="0" baseline="0" noProof="0" dirty="0">
                <a:ln>
                  <a:noFill/>
                </a:ln>
                <a:solidFill>
                  <a:prstClr val="black"/>
                </a:solidFill>
                <a:effectLst/>
                <a:uLnTx/>
                <a:uFillTx/>
                <a:latin typeface="Tahoma"/>
                <a:ea typeface="+mn-ea"/>
                <a:cs typeface="Arial" panose="020B0604020202020204" pitchFamily="34" charset="0"/>
              </a:rPr>
              <a:t>154 municipalities </a:t>
            </a:r>
            <a:r>
              <a:rPr kumimoji="0" lang="en-US" sz="2000" b="0" i="0" u="none" strike="noStrike" kern="1200" cap="none" spc="0" normalizeH="0" baseline="0" noProof="0" dirty="0">
                <a:ln>
                  <a:noFill/>
                </a:ln>
                <a:solidFill>
                  <a:prstClr val="black"/>
                </a:solidFill>
                <a:effectLst/>
                <a:uLnTx/>
                <a:uFillTx/>
                <a:latin typeface="Tahoma"/>
                <a:ea typeface="+mn-ea"/>
                <a:cs typeface="Arial" panose="020B0604020202020204" pitchFamily="34" charset="0"/>
              </a:rPr>
              <a:t>in Massachusetts (covering over 60% of the state’s population) had passed a flavored tobacco restriction. </a:t>
            </a:r>
            <a:r>
              <a:rPr kumimoji="0" lang="en-US" sz="2000" b="1" i="0" u="sng" strike="noStrike" kern="1200" cap="none" spc="0" normalizeH="0" baseline="0" noProof="0" dirty="0">
                <a:ln>
                  <a:noFill/>
                </a:ln>
                <a:solidFill>
                  <a:prstClr val="black"/>
                </a:solidFill>
                <a:effectLst/>
                <a:uLnTx/>
                <a:uFillTx/>
                <a:latin typeface="Tahoma"/>
                <a:ea typeface="+mn-ea"/>
                <a:cs typeface="Arial" panose="020B0604020202020204" pitchFamily="34" charset="0"/>
              </a:rPr>
              <a:t>8 of these included menthol</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6" t="13157" r="5711" b="7062"/>
          <a:stretch/>
        </p:blipFill>
        <p:spPr bwMode="auto">
          <a:xfrm>
            <a:off x="5713084" y="1083422"/>
            <a:ext cx="6272580" cy="371652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a:extLst>
              <a:ext uri="{FF2B5EF4-FFF2-40B4-BE49-F238E27FC236}">
                <a16:creationId xmlns:a16="http://schemas.microsoft.com/office/drawing/2014/main" id="{C9FFD953-DCF0-4A5E-8B79-F0EBD43CB8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166" b="10556"/>
          <a:stretch/>
        </p:blipFill>
        <p:spPr bwMode="auto">
          <a:xfrm>
            <a:off x="80614" y="1083423"/>
            <a:ext cx="5527554" cy="371652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2629C165-49C2-47B4-B8AE-DC87063591FA}"/>
              </a:ext>
            </a:extLst>
          </p:cNvPr>
          <p:cNvSpPr/>
          <p:nvPr/>
        </p:nvSpPr>
        <p:spPr>
          <a:xfrm>
            <a:off x="80614" y="4916170"/>
            <a:ext cx="5527553" cy="131388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0" name="TextBox 9">
            <a:extLst>
              <a:ext uri="{FF2B5EF4-FFF2-40B4-BE49-F238E27FC236}">
                <a16:creationId xmlns:a16="http://schemas.microsoft.com/office/drawing/2014/main" id="{D7EDC631-5645-449E-A884-2DD1ADEEF733}"/>
              </a:ext>
            </a:extLst>
          </p:cNvPr>
          <p:cNvSpPr txBox="1"/>
          <p:nvPr/>
        </p:nvSpPr>
        <p:spPr>
          <a:xfrm>
            <a:off x="60412" y="4870361"/>
            <a:ext cx="5637785" cy="128928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a:ea typeface="+mn-ea"/>
                <a:cs typeface="+mn-cs"/>
              </a:rPr>
              <a:t>In 2014, municipalities in Massachusetts had just starting to adopt flavored tobacco restriction policies. In October 2014, </a:t>
            </a:r>
            <a:r>
              <a:rPr kumimoji="0" lang="en-US" sz="2000" b="1" i="0" u="none" strike="noStrike" kern="1200" cap="none" spc="0" normalizeH="0" baseline="0" noProof="0" dirty="0">
                <a:ln>
                  <a:noFill/>
                </a:ln>
                <a:solidFill>
                  <a:prstClr val="black"/>
                </a:solidFill>
                <a:effectLst/>
                <a:uLnTx/>
                <a:uFillTx/>
                <a:latin typeface="Tahoma"/>
                <a:ea typeface="+mn-ea"/>
                <a:cs typeface="+mn-cs"/>
              </a:rPr>
              <a:t>9 municipalities </a:t>
            </a:r>
            <a:r>
              <a:rPr kumimoji="0" lang="en-US" sz="2000" b="0" i="0" u="none" strike="noStrike" kern="1200" cap="none" spc="0" normalizeH="0" baseline="0" noProof="0" dirty="0">
                <a:ln>
                  <a:noFill/>
                </a:ln>
                <a:solidFill>
                  <a:prstClr val="black"/>
                </a:solidFill>
                <a:effectLst/>
                <a:uLnTx/>
                <a:uFillTx/>
                <a:latin typeface="Tahoma"/>
                <a:ea typeface="+mn-ea"/>
                <a:cs typeface="+mn-cs"/>
              </a:rPr>
              <a:t>had adopted a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292454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7F446A7-7E0A-4A42-A79D-1C7D6F308B9E}"/>
              </a:ext>
            </a:extLst>
          </p:cNvPr>
          <p:cNvGraphicFramePr/>
          <p:nvPr>
            <p:extLst>
              <p:ext uri="{D42A27DB-BD31-4B8C-83A1-F6EECF244321}">
                <p14:modId xmlns:p14="http://schemas.microsoft.com/office/powerpoint/2010/main" val="2591278642"/>
              </p:ext>
            </p:extLst>
          </p:nvPr>
        </p:nvGraphicFramePr>
        <p:xfrm>
          <a:off x="1444146" y="1753644"/>
          <a:ext cx="9303707" cy="372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6A7A8AF-6A72-4C5C-8E5D-B9397E78CEF3}"/>
              </a:ext>
            </a:extLst>
          </p:cNvPr>
          <p:cNvSpPr txBox="1"/>
          <p:nvPr/>
        </p:nvSpPr>
        <p:spPr>
          <a:xfrm>
            <a:off x="263046" y="0"/>
            <a:ext cx="9407047" cy="769441"/>
          </a:xfrm>
          <a:prstGeom prst="rect">
            <a:avLst/>
          </a:prstGeom>
          <a:noFill/>
        </p:spPr>
        <p:txBody>
          <a:bodyPr wrap="square" rtlCol="0">
            <a:spAutoFit/>
          </a:bodyPr>
          <a:lstStyle/>
          <a:p>
            <a:r>
              <a:rPr lang="en-US" sz="4400" dirty="0">
                <a:solidFill>
                  <a:schemeClr val="bg1"/>
                </a:solidFill>
              </a:rPr>
              <a:t>Act to Modernize Tobacco Control 2019</a:t>
            </a:r>
            <a:endParaRPr lang="en-US" sz="4400" dirty="0"/>
          </a:p>
        </p:txBody>
      </p:sp>
    </p:spTree>
    <p:extLst>
      <p:ext uri="{BB962C8B-B14F-4D97-AF65-F5344CB8AC3E}">
        <p14:creationId xmlns:p14="http://schemas.microsoft.com/office/powerpoint/2010/main" val="52208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68BCD-5B44-4705-BCD3-559841149F70}"/>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E54C297-7E0A-446B-81F6-1511146EAD99}"/>
              </a:ext>
            </a:extLst>
          </p:cNvPr>
          <p:cNvSpPr txBox="1"/>
          <p:nvPr/>
        </p:nvSpPr>
        <p:spPr>
          <a:xfrm flipH="1">
            <a:off x="-2" y="15761"/>
            <a:ext cx="12192002" cy="1077218"/>
          </a:xfrm>
          <a:prstGeom prst="rect">
            <a:avLst/>
          </a:prstGeom>
          <a:noFill/>
        </p:spPr>
        <p:txBody>
          <a:bodyPr wrap="square" rtlCol="0">
            <a:spAutoFit/>
          </a:bodyPr>
          <a:lstStyle/>
          <a:p>
            <a:pPr algn="ctr"/>
            <a:r>
              <a:rPr lang="en-US" sz="3200" dirty="0">
                <a:solidFill>
                  <a:schemeClr val="bg1"/>
                </a:solidFill>
              </a:rPr>
              <a:t>A comprehensive approach is needed to ensure retailer compliance with the new state law that includes:</a:t>
            </a:r>
          </a:p>
        </p:txBody>
      </p:sp>
      <p:graphicFrame>
        <p:nvGraphicFramePr>
          <p:cNvPr id="4" name="Content Placeholder 3">
            <a:extLst>
              <a:ext uri="{FF2B5EF4-FFF2-40B4-BE49-F238E27FC236}">
                <a16:creationId xmlns:a16="http://schemas.microsoft.com/office/drawing/2014/main" id="{64243FE8-5493-4CBA-B21E-A62E0AD720DF}"/>
              </a:ext>
            </a:extLst>
          </p:cNvPr>
          <p:cNvGraphicFramePr>
            <a:graphicFrameLocks/>
          </p:cNvGraphicFramePr>
          <p:nvPr>
            <p:extLst>
              <p:ext uri="{D42A27DB-BD31-4B8C-83A1-F6EECF244321}">
                <p14:modId xmlns:p14="http://schemas.microsoft.com/office/powerpoint/2010/main" val="2781429497"/>
              </p:ext>
            </p:extLst>
          </p:nvPr>
        </p:nvGraphicFramePr>
        <p:xfrm>
          <a:off x="1207718" y="981050"/>
          <a:ext cx="9776564" cy="4796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441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80177844"/>
              </p:ext>
            </p:extLst>
          </p:nvPr>
        </p:nvGraphicFramePr>
        <p:xfrm>
          <a:off x="1766170" y="133715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781C8F6-4244-4CBD-B1C9-058A2D0F70A5}"/>
              </a:ext>
            </a:extLst>
          </p:cNvPr>
          <p:cNvSpPr txBox="1"/>
          <p:nvPr/>
        </p:nvSpPr>
        <p:spPr>
          <a:xfrm flipH="1">
            <a:off x="571811" y="114943"/>
            <a:ext cx="7870730" cy="769441"/>
          </a:xfrm>
          <a:prstGeom prst="rect">
            <a:avLst/>
          </a:prstGeom>
          <a:noFill/>
        </p:spPr>
        <p:txBody>
          <a:bodyPr wrap="square" rtlCol="0">
            <a:spAutoFit/>
          </a:bodyPr>
          <a:lstStyle/>
          <a:p>
            <a:r>
              <a:rPr lang="en-US" sz="4400" dirty="0">
                <a:solidFill>
                  <a:schemeClr val="bg1"/>
                </a:solidFill>
              </a:rPr>
              <a:t>Provide Retailer Training</a:t>
            </a:r>
          </a:p>
        </p:txBody>
      </p:sp>
    </p:spTree>
    <p:extLst>
      <p:ext uri="{BB962C8B-B14F-4D97-AF65-F5344CB8AC3E}">
        <p14:creationId xmlns:p14="http://schemas.microsoft.com/office/powerpoint/2010/main" val="55675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96E5D-419B-4EF4-951A-3DC8429E3219}"/>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pic>
        <p:nvPicPr>
          <p:cNvPr id="4" name="Picture 3" descr="Website&#10;&#10;Description automatically generated with low confidence">
            <a:extLst>
              <a:ext uri="{FF2B5EF4-FFF2-40B4-BE49-F238E27FC236}">
                <a16:creationId xmlns:a16="http://schemas.microsoft.com/office/drawing/2014/main" id="{3986F695-6616-470F-B868-54EB6854B1A2}"/>
              </a:ext>
            </a:extLst>
          </p:cNvPr>
          <p:cNvPicPr>
            <a:picLocks noChangeAspect="1"/>
          </p:cNvPicPr>
          <p:nvPr/>
        </p:nvPicPr>
        <p:blipFill>
          <a:blip r:embed="rId3"/>
          <a:stretch>
            <a:fillRect/>
          </a:stretch>
        </p:blipFill>
        <p:spPr>
          <a:xfrm>
            <a:off x="2132761" y="1209622"/>
            <a:ext cx="7581540" cy="4953184"/>
          </a:xfrm>
          <a:prstGeom prst="rect">
            <a:avLst/>
          </a:prstGeom>
        </p:spPr>
      </p:pic>
    </p:spTree>
    <p:extLst>
      <p:ext uri="{BB962C8B-B14F-4D97-AF65-F5344CB8AC3E}">
        <p14:creationId xmlns:p14="http://schemas.microsoft.com/office/powerpoint/2010/main" val="139426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13583</TotalTime>
  <Words>2491</Words>
  <Application>Microsoft Office PowerPoint</Application>
  <PresentationFormat>Widescreen</PresentationFormat>
  <Paragraphs>248</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Tahoma</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cp:lastModifiedBy>
  <cp:revision>319</cp:revision>
  <cp:lastPrinted>2022-05-28T19:49:47Z</cp:lastPrinted>
  <dcterms:created xsi:type="dcterms:W3CDTF">2019-01-10T19:26:50Z</dcterms:created>
  <dcterms:modified xsi:type="dcterms:W3CDTF">2022-06-21T18:40:35Z</dcterms:modified>
</cp:coreProperties>
</file>