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3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" userId="a24b7b9f78cd5dec" providerId="LiveId" clId="{325AFD78-136D-4FC5-BB7B-2E3CAB32B23D}"/>
    <pc:docChg chg="modSld">
      <pc:chgData name="Sarah" userId="a24b7b9f78cd5dec" providerId="LiveId" clId="{325AFD78-136D-4FC5-BB7B-2E3CAB32B23D}" dt="2022-05-20T15:53:40.472" v="4" actId="20577"/>
      <pc:docMkLst>
        <pc:docMk/>
      </pc:docMkLst>
      <pc:sldChg chg="modSp mod">
        <pc:chgData name="Sarah" userId="a24b7b9f78cd5dec" providerId="LiveId" clId="{325AFD78-136D-4FC5-BB7B-2E3CAB32B23D}" dt="2022-05-20T15:53:40.472" v="4" actId="20577"/>
        <pc:sldMkLst>
          <pc:docMk/>
          <pc:sldMk cId="3373868270" sldId="259"/>
        </pc:sldMkLst>
        <pc:spChg chg="mod">
          <ac:chgData name="Sarah" userId="a24b7b9f78cd5dec" providerId="LiveId" clId="{325AFD78-136D-4FC5-BB7B-2E3CAB32B23D}" dt="2022-05-20T15:53:40.472" v="4" actId="20577"/>
          <ac:spMkLst>
            <pc:docMk/>
            <pc:sldMk cId="3373868270" sldId="259"/>
            <ac:spMk id="3" creationId="{2D0E34E2-5069-4765-EF49-0F6A8BEE0C1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D3377-0757-FF25-73D5-FD3693C0A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DETERMINING FLAVORS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276E5-14B9-F8BC-D3FD-4B813669D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Characterizing Flavor:  “A distinguishable taste or aroma other that the taste or aroma of tobacco . . .”</a:t>
            </a:r>
          </a:p>
          <a:p>
            <a:r>
              <a:rPr lang="en-US" dirty="0"/>
              <a:t>Flavored Tobacco Product:  “Any tobacco product or component part thereof that contains a constituent that has or produces a characterizing flavor . . .”</a:t>
            </a:r>
          </a:p>
          <a:p>
            <a:r>
              <a:rPr lang="en-US" dirty="0"/>
              <a:t>Tobacco Product Flavor Enhancer:  “Any product designed, manufactured, produced, marketed or sold to produce a characterizing flavor when added to any tobacco product.”</a:t>
            </a:r>
          </a:p>
          <a:p>
            <a:r>
              <a:rPr lang="en-US" dirty="0"/>
              <a:t>Tobacco Product:  “A product containing or made or derived from tobacco or nicotine that is intended for human consumption, whether smoked, chewed, absorbed, dissolved, inhaled, snorted, sniffed or ingested by any other means . . .”</a:t>
            </a:r>
          </a:p>
        </p:txBody>
      </p:sp>
    </p:spTree>
    <p:extLst>
      <p:ext uri="{BB962C8B-B14F-4D97-AF65-F5344CB8AC3E}">
        <p14:creationId xmlns:p14="http://schemas.microsoft.com/office/powerpoint/2010/main" val="1861059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08BEE-D294-9E6E-0379-C841B28AF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CHARACTERIZING FLAVORS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44904-5E5A-2A7D-E417-E600E8906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Concept flavors make the determination more difficult.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need to determine what the flavor is (i.e. cinnamon).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“Characterizing flavor” where there is a “distinguishable taste or aroma . . . imparted or detectable whether prior to or during consumption . . .”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Jazz</a:t>
            </a:r>
          </a:p>
          <a:p>
            <a:pPr marL="0" indent="0">
              <a:buNone/>
            </a:pPr>
            <a:r>
              <a:rPr lang="en-US" dirty="0"/>
              <a:t>     - What does this word describe? </a:t>
            </a:r>
          </a:p>
          <a:p>
            <a:pPr marL="0" indent="0">
              <a:buNone/>
            </a:pPr>
            <a:r>
              <a:rPr lang="en-US" dirty="0"/>
              <a:t>     - Who know what flavor that is!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243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85D1C-FDD5-E31E-F346-A6EBE2A68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A68A2-DD09-F49C-D339-B775F274D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Visit the manufacturer's website – do they indicate that the product is flavored?</a:t>
            </a:r>
          </a:p>
          <a:p>
            <a:r>
              <a:rPr lang="en-US" dirty="0"/>
              <a:t>Do an internet search.  Are consumers describing things like “chocolatey after dinner treat”?</a:t>
            </a:r>
          </a:p>
          <a:p>
            <a:r>
              <a:rPr lang="en-US" dirty="0"/>
              <a:t>Is there anything on the packaging that indicates that the product is flavored?</a:t>
            </a:r>
          </a:p>
          <a:p>
            <a:r>
              <a:rPr lang="en-US" dirty="0"/>
              <a:t>Do the “sniff test”.</a:t>
            </a:r>
          </a:p>
        </p:txBody>
      </p:sp>
    </p:spTree>
    <p:extLst>
      <p:ext uri="{BB962C8B-B14F-4D97-AF65-F5344CB8AC3E}">
        <p14:creationId xmlns:p14="http://schemas.microsoft.com/office/powerpoint/2010/main" val="1295053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C9592-3082-E274-06FA-069234844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SNIFF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D68A0-F032-D9A3-93C4-A05B53BAB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Bob Collett, Tobacco Control Director, Barnstable County Department of Health and Environment</a:t>
            </a:r>
          </a:p>
        </p:txBody>
      </p:sp>
    </p:spTree>
    <p:extLst>
      <p:ext uri="{BB962C8B-B14F-4D97-AF65-F5344CB8AC3E}">
        <p14:creationId xmlns:p14="http://schemas.microsoft.com/office/powerpoint/2010/main" val="2923982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CCDFA-FFEF-6E10-6A34-AEDA048CB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Flavor Enhancer determination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E34E2-5069-4765-EF49-0F6A8BEE0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Uncommon for a retail tobacco store to sell a non-vape non-tobacco product that is NOT associated with the delivery of vape or nicotine to the user.</a:t>
            </a:r>
          </a:p>
          <a:p>
            <a:r>
              <a:rPr lang="en-US" dirty="0"/>
              <a:t>A non-nicotine or non-tobacco product that is sold in a grocery store may also be sold in a retail tobacco store as an enhancer.</a:t>
            </a:r>
          </a:p>
          <a:p>
            <a:r>
              <a:rPr lang="en-US" dirty="0"/>
              <a:t>A product designed, manufactured, produced, marketed or sold to produce a characterizing flavor when added to a tobacco product.  Rolling papers with a characterizing flavor are considered to be a Tobacco Product Flavor Enhancer.</a:t>
            </a:r>
          </a:p>
        </p:txBody>
      </p:sp>
    </p:spTree>
    <p:extLst>
      <p:ext uri="{BB962C8B-B14F-4D97-AF65-F5344CB8AC3E}">
        <p14:creationId xmlns:p14="http://schemas.microsoft.com/office/powerpoint/2010/main" val="3373868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7FB3D-B189-ED15-52C1-0205C2C98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Steps to determine and enforce the tobacco product enhancer restriction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862F2-58D0-3F89-FACE-47111C835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 the same steps as for a flavored product:</a:t>
            </a:r>
          </a:p>
          <a:p>
            <a:pPr marL="0" indent="0">
              <a:buNone/>
            </a:pPr>
            <a:r>
              <a:rPr lang="en-US" dirty="0"/>
              <a:t>     - examine the packaging for pictures depicting smoking, vaping, or language that says it is to be used with a vaping or tobacco product.  If it looks like a duck . . .</a:t>
            </a:r>
          </a:p>
          <a:p>
            <a:r>
              <a:rPr lang="en-US" dirty="0"/>
              <a:t>Visit the manufacturer’s website to determine if it indicates what the purpose of the product is and why it is on the market.</a:t>
            </a:r>
          </a:p>
          <a:p>
            <a:r>
              <a:rPr lang="en-US" dirty="0"/>
              <a:t>Consumer’s, distributor's and retailer’s websites may also provide some information indicating the product is an enhancer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764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3DEB6-F330-3E21-2054-9990F4780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ENFORCEMENT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74427-5AB3-8D61-4C59-FDDDA4D44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35479"/>
            <a:ext cx="9603275" cy="411800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105 CMR 665 requires retailers possess a letter from the manufacturer attesting that the products they manufacture, and the retailer sells, are not flavored.  These letters may assert that a product is not flavored wrongly, by design or accident.  The letter is not to be seen as a conclusive determination that a product is not flavored.</a:t>
            </a:r>
          </a:p>
          <a:p>
            <a:r>
              <a:rPr lang="en-US" dirty="0"/>
              <a:t>Options for enforcement when the manufacturer’s letter is absent:</a:t>
            </a:r>
          </a:p>
          <a:p>
            <a:pPr marL="0" indent="0">
              <a:buNone/>
            </a:pPr>
            <a:r>
              <a:rPr lang="en-US" dirty="0"/>
              <a:t>     - provide a reasonable deadline for the retailer to obtain the letter;</a:t>
            </a:r>
          </a:p>
          <a:p>
            <a:pPr marL="0" indent="0">
              <a:buNone/>
            </a:pPr>
            <a:r>
              <a:rPr lang="en-US" dirty="0"/>
              <a:t>     - require the retailer to remove the product from the premises until the letter is obtained;</a:t>
            </a:r>
          </a:p>
          <a:p>
            <a:pPr marL="0" indent="0">
              <a:buNone/>
            </a:pPr>
            <a:r>
              <a:rPr lang="en-US" dirty="0"/>
              <a:t>     - penalize the retailer for violating 105 CMR 665.010(e).  The fine follows the mandatory state fines.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20479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299</TotalTime>
  <Words>581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Gallery</vt:lpstr>
      <vt:lpstr>DETERMINING FLAVORS</vt:lpstr>
      <vt:lpstr>CHARACTERIZING FLAVORS</vt:lpstr>
      <vt:lpstr>Next steps</vt:lpstr>
      <vt:lpstr>The SNIFF TEST</vt:lpstr>
      <vt:lpstr>Flavor Enhancer determination</vt:lpstr>
      <vt:lpstr>Steps to determine and enforce the tobacco product enhancer restriction</vt:lpstr>
      <vt:lpstr>ENFORCEMENT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</dc:creator>
  <cp:lastModifiedBy>Sarah</cp:lastModifiedBy>
  <cp:revision>3</cp:revision>
  <dcterms:created xsi:type="dcterms:W3CDTF">2022-05-05T15:46:22Z</dcterms:created>
  <dcterms:modified xsi:type="dcterms:W3CDTF">2022-05-20T15:54:58Z</dcterms:modified>
</cp:coreProperties>
</file>